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4"/>
  </p:handoutMasterIdLst>
  <p:sldIdLst>
    <p:sldId id="623" r:id="rId3"/>
    <p:sldId id="654" r:id="rId5"/>
    <p:sldId id="718" r:id="rId6"/>
    <p:sldId id="684" r:id="rId7"/>
    <p:sldId id="745" r:id="rId8"/>
    <p:sldId id="744" r:id="rId9"/>
    <p:sldId id="715" r:id="rId10"/>
    <p:sldId id="862" r:id="rId11"/>
    <p:sldId id="863" r:id="rId12"/>
    <p:sldId id="772" r:id="rId13"/>
    <p:sldId id="720" r:id="rId14"/>
    <p:sldId id="796" r:id="rId15"/>
    <p:sldId id="797" r:id="rId16"/>
    <p:sldId id="805" r:id="rId17"/>
    <p:sldId id="798" r:id="rId18"/>
    <p:sldId id="801" r:id="rId19"/>
    <p:sldId id="799" r:id="rId20"/>
    <p:sldId id="802" r:id="rId21"/>
    <p:sldId id="807" r:id="rId22"/>
    <p:sldId id="806" r:id="rId23"/>
    <p:sldId id="808" r:id="rId24"/>
    <p:sldId id="804" r:id="rId25"/>
    <p:sldId id="903" r:id="rId26"/>
    <p:sldId id="803" r:id="rId27"/>
    <p:sldId id="904" r:id="rId28"/>
    <p:sldId id="905" r:id="rId29"/>
    <p:sldId id="906" r:id="rId30"/>
    <p:sldId id="910" r:id="rId31"/>
    <p:sldId id="907" r:id="rId32"/>
    <p:sldId id="908" r:id="rId33"/>
    <p:sldId id="909" r:id="rId34"/>
    <p:sldId id="836" r:id="rId35"/>
    <p:sldId id="938" r:id="rId36"/>
    <p:sldId id="842" r:id="rId37"/>
    <p:sldId id="843" r:id="rId38"/>
    <p:sldId id="848" r:id="rId39"/>
    <p:sldId id="849" r:id="rId40"/>
    <p:sldId id="850" r:id="rId41"/>
    <p:sldId id="958" r:id="rId42"/>
    <p:sldId id="955" r:id="rId43"/>
    <p:sldId id="956" r:id="rId44"/>
    <p:sldId id="957" r:id="rId45"/>
    <p:sldId id="854" r:id="rId46"/>
    <p:sldId id="855" r:id="rId47"/>
    <p:sldId id="852" r:id="rId48"/>
    <p:sldId id="851" r:id="rId49"/>
    <p:sldId id="853" r:id="rId50"/>
    <p:sldId id="856" r:id="rId51"/>
    <p:sldId id="857" r:id="rId52"/>
    <p:sldId id="714" r:id="rId53"/>
  </p:sldIdLst>
  <p:sldSz cx="9504045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B8DA"/>
    <a:srgbClr val="296FA5"/>
    <a:srgbClr val="235196"/>
    <a:srgbClr val="E7EDF4"/>
    <a:srgbClr val="D1DDE8"/>
    <a:srgbClr val="4DD0E1"/>
    <a:srgbClr val="74B49A"/>
    <a:srgbClr val="A7D6C4"/>
    <a:srgbClr val="E1EEDE"/>
    <a:srgbClr val="F4F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8" autoAdjust="0"/>
    <p:restoredTop sz="95226" autoAdjust="0"/>
  </p:normalViewPr>
  <p:slideViewPr>
    <p:cSldViewPr snapToGrid="0" showGuides="1">
      <p:cViewPr>
        <p:scale>
          <a:sx n="100" d="100"/>
          <a:sy n="100" d="100"/>
        </p:scale>
        <p:origin x="-2088" y="-792"/>
      </p:cViewPr>
      <p:guideLst>
        <p:guide orient="horz" pos="3208"/>
        <p:guide pos="2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handoutMaster" Target="handoutMasters/handoutMaster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9116-8487-4D3B-921F-0E41E65F45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2A5C0-3CFB-4282-AD2D-2FF4823B02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DFCB8-7EF4-48C1-8984-7222E239D7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7850" y="1143000"/>
            <a:ext cx="5702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2827" y="1597822"/>
            <a:ext cx="8078709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5655" y="2914650"/>
            <a:ext cx="6653054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05978"/>
            <a:ext cx="8553927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5218" y="1200151"/>
            <a:ext cx="8553927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90663" y="154781"/>
            <a:ext cx="2138482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5218" y="154781"/>
            <a:ext cx="6257039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" y="0"/>
            <a:ext cx="9502158" cy="51435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1" y="412311"/>
            <a:ext cx="1075626" cy="10348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66" y="4711917"/>
            <a:ext cx="2309147" cy="444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04363" cy="5143500"/>
          </a:xfrm>
          <a:prstGeom prst="rect">
            <a:avLst/>
          </a:prstGeom>
          <a:effectLst/>
        </p:spPr>
      </p:pic>
      <p:sp>
        <p:nvSpPr>
          <p:cNvPr id="21" name="文本框 29"/>
          <p:cNvSpPr txBox="1"/>
          <p:nvPr userDrawn="1"/>
        </p:nvSpPr>
        <p:spPr>
          <a:xfrm>
            <a:off x="681138" y="2631928"/>
            <a:ext cx="1638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ln w="12700">
                  <a:noFill/>
                </a:ln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en-US" altLang="zh-CN" sz="5400" b="1" dirty="0">
              <a:ln w="12700">
                <a:noFill/>
              </a:ln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7" y="3710432"/>
            <a:ext cx="2309147" cy="444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339"/>
            <a:ext cx="9504363" cy="2800350"/>
          </a:xfrm>
          <a:prstGeom prst="rect">
            <a:avLst/>
          </a:prstGeom>
          <a:effectLst>
            <a:reflection blurRad="6350" endPos="90000" dir="5400000" sy="-100000" algn="bl" rotWithShape="0"/>
          </a:effectLst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66" y="4711917"/>
            <a:ext cx="2309147" cy="444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504363" cy="51435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221706"/>
            <a:ext cx="9504363" cy="4684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1"/>
            <a:ext cx="2323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1000000101000011101010101010001</a:t>
            </a:r>
            <a:endParaRPr lang="zh-CN" alt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256504" y="4912565"/>
            <a:ext cx="2323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1000000101000011101010101010001</a:t>
            </a:r>
            <a:endParaRPr lang="zh-CN" altLang="en-US" sz="1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3248025" y="4629150"/>
            <a:ext cx="2743200" cy="52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48" y="4711917"/>
            <a:ext cx="2309147" cy="444319"/>
          </a:xfrm>
          <a:prstGeom prst="rect">
            <a:avLst/>
          </a:prstGeom>
        </p:spPr>
      </p:pic>
      <p:sp>
        <p:nvSpPr>
          <p:cNvPr id="25" name="圆角矩形 24"/>
          <p:cNvSpPr/>
          <p:nvPr userDrawn="1"/>
        </p:nvSpPr>
        <p:spPr>
          <a:xfrm>
            <a:off x="766834" y="352425"/>
            <a:ext cx="8262865" cy="4171950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9"/>
          <p:cNvSpPr txBox="1"/>
          <p:nvPr userDrawn="1"/>
        </p:nvSpPr>
        <p:spPr>
          <a:xfrm>
            <a:off x="357289" y="422128"/>
            <a:ext cx="819092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n w="1270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导入案例</a:t>
            </a:r>
            <a:endParaRPr lang="en-US" altLang="zh-CN" sz="4400" b="1" dirty="0">
              <a:ln w="12700">
                <a:noFill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504363" cy="51435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221706"/>
            <a:ext cx="9504363" cy="4684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1"/>
            <a:ext cx="2323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1000000101000011101010101010001</a:t>
            </a:r>
            <a:endParaRPr lang="zh-CN" alt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256504" y="4912565"/>
            <a:ext cx="2323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1000000101000011101010101010001</a:t>
            </a:r>
            <a:endParaRPr lang="zh-CN" altLang="en-US" sz="1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3248025" y="4629150"/>
            <a:ext cx="2743200" cy="52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48" y="4711917"/>
            <a:ext cx="2309147" cy="444319"/>
          </a:xfrm>
          <a:prstGeom prst="rect">
            <a:avLst/>
          </a:prstGeom>
        </p:spPr>
      </p:pic>
      <p:sp>
        <p:nvSpPr>
          <p:cNvPr id="25" name="圆角矩形 24"/>
          <p:cNvSpPr/>
          <p:nvPr userDrawn="1"/>
        </p:nvSpPr>
        <p:spPr>
          <a:xfrm>
            <a:off x="438150" y="352425"/>
            <a:ext cx="8420100" cy="4171950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9"/>
          <p:cNvSpPr txBox="1"/>
          <p:nvPr userDrawn="1"/>
        </p:nvSpPr>
        <p:spPr>
          <a:xfrm>
            <a:off x="8297962" y="3182600"/>
            <a:ext cx="96827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n w="1270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小结</a:t>
            </a:r>
            <a:endParaRPr lang="en-US" altLang="zh-CN" sz="4400" b="1" dirty="0">
              <a:ln w="12700">
                <a:noFill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05978"/>
            <a:ext cx="8553927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218" y="1200151"/>
            <a:ext cx="8553927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0779" y="3305176"/>
            <a:ext cx="8078709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0779" y="2180035"/>
            <a:ext cx="8078709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05978"/>
            <a:ext cx="8553927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8" y="900114"/>
            <a:ext cx="419776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1385" y="900114"/>
            <a:ext cx="419776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05978"/>
            <a:ext cx="8553927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5218" y="1151335"/>
            <a:ext cx="4199411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218" y="1631156"/>
            <a:ext cx="4199411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28092" y="1151335"/>
            <a:ext cx="4201060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28092" y="1631156"/>
            <a:ext cx="4201060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05978"/>
            <a:ext cx="8553927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21" y="204787"/>
            <a:ext cx="3126870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5942" y="204792"/>
            <a:ext cx="5313203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21" y="1076328"/>
            <a:ext cx="3126870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2922" y="3600451"/>
            <a:ext cx="5702618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62922" y="459581"/>
            <a:ext cx="5702618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62922" y="4025507"/>
            <a:ext cx="5702618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3.png"/><Relationship Id="rId17" Type="http://schemas.openxmlformats.org/officeDocument/2006/relationships/image" Target="../media/image6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58" y="0"/>
            <a:ext cx="2745705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85360" cy="51435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221706"/>
            <a:ext cx="9504363" cy="4684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1"/>
            <a:ext cx="2323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1000000101000011101010101010001</a:t>
            </a:r>
            <a:endParaRPr lang="zh-CN" alt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56504" y="4912565"/>
            <a:ext cx="2323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1000000101000011101010101010001</a:t>
            </a:r>
            <a:endParaRPr lang="zh-CN" altLang="en-US" sz="1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48" y="4711917"/>
            <a:ext cx="2309147" cy="444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788555" y="1498960"/>
            <a:ext cx="186690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4400" b="1" dirty="0" smtClean="0">
                <a:latin typeface="Times New Roman" panose="02020603050405020304"/>
                <a:ea typeface="黑体" panose="02010609060101010101" pitchFamily="49" charset="-122"/>
              </a:rPr>
              <a:t>六章</a:t>
            </a:r>
            <a:endParaRPr lang="en-US" altLang="zh-CN" sz="44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61864" y="3686300"/>
            <a:ext cx="384810" cy="370220"/>
            <a:chOff x="4112570" y="4196180"/>
            <a:chExt cx="370220" cy="370220"/>
          </a:xfrm>
        </p:grpSpPr>
        <p:sp>
          <p:nvSpPr>
            <p:cNvPr id="13" name="椭圆 12"/>
            <p:cNvSpPr/>
            <p:nvPr/>
          </p:nvSpPr>
          <p:spPr>
            <a:xfrm>
              <a:off x="4112570" y="4196180"/>
              <a:ext cx="370220" cy="370220"/>
            </a:xfrm>
            <a:prstGeom prst="ellipse">
              <a:avLst/>
            </a:prstGeom>
            <a:solidFill>
              <a:srgbClr val="52B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黑体" panose="02010609060101010101" pitchFamily="49" charset="-122"/>
              </a:endParaRPr>
            </a:p>
          </p:txBody>
        </p:sp>
        <p:grpSp>
          <p:nvGrpSpPr>
            <p:cNvPr id="38" name="Group 234"/>
            <p:cNvGrpSpPr/>
            <p:nvPr/>
          </p:nvGrpSpPr>
          <p:grpSpPr>
            <a:xfrm>
              <a:off x="4217972" y="4293958"/>
              <a:ext cx="159416" cy="174665"/>
              <a:chOff x="1693862" y="4675188"/>
              <a:chExt cx="365125" cy="400050"/>
            </a:xfrm>
            <a:solidFill>
              <a:schemeClr val="bg1"/>
            </a:solidFill>
          </p:grpSpPr>
          <p:sp>
            <p:nvSpPr>
              <p:cNvPr id="39" name="Freeform 335"/>
              <p:cNvSpPr/>
              <p:nvPr/>
            </p:nvSpPr>
            <p:spPr bwMode="auto">
              <a:xfrm>
                <a:off x="1811337" y="4675188"/>
                <a:ext cx="130175" cy="130175"/>
              </a:xfrm>
              <a:custGeom>
                <a:avLst/>
                <a:gdLst>
                  <a:gd name="T0" fmla="*/ 92 w 174"/>
                  <a:gd name="T1" fmla="*/ 171 h 173"/>
                  <a:gd name="T2" fmla="*/ 171 w 174"/>
                  <a:gd name="T3" fmla="*/ 82 h 173"/>
                  <a:gd name="T4" fmla="*/ 82 w 174"/>
                  <a:gd name="T5" fmla="*/ 3 h 173"/>
                  <a:gd name="T6" fmla="*/ 3 w 174"/>
                  <a:gd name="T7" fmla="*/ 92 h 173"/>
                  <a:gd name="T8" fmla="*/ 92 w 174"/>
                  <a:gd name="T9" fmla="*/ 17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73">
                    <a:moveTo>
                      <a:pt x="92" y="171"/>
                    </a:moveTo>
                    <a:cubicBezTo>
                      <a:pt x="138" y="168"/>
                      <a:pt x="174" y="128"/>
                      <a:pt x="171" y="82"/>
                    </a:cubicBezTo>
                    <a:cubicBezTo>
                      <a:pt x="168" y="36"/>
                      <a:pt x="128" y="0"/>
                      <a:pt x="82" y="3"/>
                    </a:cubicBezTo>
                    <a:cubicBezTo>
                      <a:pt x="36" y="6"/>
                      <a:pt x="0" y="46"/>
                      <a:pt x="3" y="92"/>
                    </a:cubicBezTo>
                    <a:cubicBezTo>
                      <a:pt x="6" y="138"/>
                      <a:pt x="46" y="173"/>
                      <a:pt x="92" y="1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kern="0">
                  <a:solidFill>
                    <a:srgbClr val="000000"/>
                  </a:solidFill>
                  <a:latin typeface="Times New Roman" panose="02020603050405020304"/>
                  <a:ea typeface="黑体" panose="02010609060101010101" pitchFamily="49" charset="-122"/>
                </a:endParaRPr>
              </a:p>
            </p:txBody>
          </p:sp>
          <p:sp>
            <p:nvSpPr>
              <p:cNvPr id="40" name="Freeform 336"/>
              <p:cNvSpPr/>
              <p:nvPr/>
            </p:nvSpPr>
            <p:spPr bwMode="auto">
              <a:xfrm>
                <a:off x="1693862" y="4826000"/>
                <a:ext cx="365125" cy="249238"/>
              </a:xfrm>
              <a:custGeom>
                <a:avLst/>
                <a:gdLst>
                  <a:gd name="T0" fmla="*/ 457 w 486"/>
                  <a:gd name="T1" fmla="*/ 129 h 331"/>
                  <a:gd name="T2" fmla="*/ 254 w 486"/>
                  <a:gd name="T3" fmla="*/ 0 h 331"/>
                  <a:gd name="T4" fmla="*/ 254 w 486"/>
                  <a:gd name="T5" fmla="*/ 106 h 331"/>
                  <a:gd name="T6" fmla="*/ 254 w 486"/>
                  <a:gd name="T7" fmla="*/ 107 h 331"/>
                  <a:gd name="T8" fmla="*/ 257 w 486"/>
                  <a:gd name="T9" fmla="*/ 108 h 331"/>
                  <a:gd name="T10" fmla="*/ 263 w 486"/>
                  <a:gd name="T11" fmla="*/ 110 h 331"/>
                  <a:gd name="T12" fmla="*/ 276 w 486"/>
                  <a:gd name="T13" fmla="*/ 66 h 331"/>
                  <a:gd name="T14" fmla="*/ 346 w 486"/>
                  <a:gd name="T15" fmla="*/ 234 h 331"/>
                  <a:gd name="T16" fmla="*/ 279 w 486"/>
                  <a:gd name="T17" fmla="*/ 212 h 331"/>
                  <a:gd name="T18" fmla="*/ 267 w 486"/>
                  <a:gd name="T19" fmla="*/ 185 h 331"/>
                  <a:gd name="T20" fmla="*/ 264 w 486"/>
                  <a:gd name="T21" fmla="*/ 137 h 331"/>
                  <a:gd name="T22" fmla="*/ 262 w 486"/>
                  <a:gd name="T23" fmla="*/ 136 h 331"/>
                  <a:gd name="T24" fmla="*/ 222 w 486"/>
                  <a:gd name="T25" fmla="*/ 136 h 331"/>
                  <a:gd name="T26" fmla="*/ 219 w 486"/>
                  <a:gd name="T27" fmla="*/ 185 h 331"/>
                  <a:gd name="T28" fmla="*/ 207 w 486"/>
                  <a:gd name="T29" fmla="*/ 212 h 331"/>
                  <a:gd name="T30" fmla="*/ 140 w 486"/>
                  <a:gd name="T31" fmla="*/ 234 h 331"/>
                  <a:gd name="T32" fmla="*/ 210 w 486"/>
                  <a:gd name="T33" fmla="*/ 66 h 331"/>
                  <a:gd name="T34" fmla="*/ 223 w 486"/>
                  <a:gd name="T35" fmla="*/ 110 h 331"/>
                  <a:gd name="T36" fmla="*/ 229 w 486"/>
                  <a:gd name="T37" fmla="*/ 108 h 331"/>
                  <a:gd name="T38" fmla="*/ 231 w 486"/>
                  <a:gd name="T39" fmla="*/ 107 h 331"/>
                  <a:gd name="T40" fmla="*/ 231 w 486"/>
                  <a:gd name="T41" fmla="*/ 106 h 331"/>
                  <a:gd name="T42" fmla="*/ 231 w 486"/>
                  <a:gd name="T43" fmla="*/ 104 h 331"/>
                  <a:gd name="T44" fmla="*/ 231 w 486"/>
                  <a:gd name="T45" fmla="*/ 0 h 331"/>
                  <a:gd name="T46" fmla="*/ 29 w 486"/>
                  <a:gd name="T47" fmla="*/ 129 h 331"/>
                  <a:gd name="T48" fmla="*/ 0 w 486"/>
                  <a:gd name="T49" fmla="*/ 331 h 331"/>
                  <a:gd name="T50" fmla="*/ 69 w 486"/>
                  <a:gd name="T51" fmla="*/ 331 h 331"/>
                  <a:gd name="T52" fmla="*/ 100 w 486"/>
                  <a:gd name="T53" fmla="*/ 159 h 331"/>
                  <a:gd name="T54" fmla="*/ 110 w 486"/>
                  <a:gd name="T55" fmla="*/ 151 h 331"/>
                  <a:gd name="T56" fmla="*/ 117 w 486"/>
                  <a:gd name="T57" fmla="*/ 160 h 331"/>
                  <a:gd name="T58" fmla="*/ 109 w 486"/>
                  <a:gd name="T59" fmla="*/ 331 h 331"/>
                  <a:gd name="T60" fmla="*/ 218 w 486"/>
                  <a:gd name="T61" fmla="*/ 331 h 331"/>
                  <a:gd name="T62" fmla="*/ 242 w 486"/>
                  <a:gd name="T63" fmla="*/ 331 h 331"/>
                  <a:gd name="T64" fmla="*/ 377 w 486"/>
                  <a:gd name="T65" fmla="*/ 331 h 331"/>
                  <a:gd name="T66" fmla="*/ 369 w 486"/>
                  <a:gd name="T67" fmla="*/ 160 h 331"/>
                  <a:gd name="T68" fmla="*/ 376 w 486"/>
                  <a:gd name="T69" fmla="*/ 151 h 331"/>
                  <a:gd name="T70" fmla="*/ 386 w 486"/>
                  <a:gd name="T71" fmla="*/ 159 h 331"/>
                  <a:gd name="T72" fmla="*/ 417 w 486"/>
                  <a:gd name="T73" fmla="*/ 331 h 331"/>
                  <a:gd name="T74" fmla="*/ 486 w 486"/>
                  <a:gd name="T75" fmla="*/ 331 h 331"/>
                  <a:gd name="T76" fmla="*/ 457 w 486"/>
                  <a:gd name="T77" fmla="*/ 12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6" h="331">
                    <a:moveTo>
                      <a:pt x="457" y="129"/>
                    </a:moveTo>
                    <a:cubicBezTo>
                      <a:pt x="432" y="23"/>
                      <a:pt x="349" y="1"/>
                      <a:pt x="254" y="0"/>
                    </a:cubicBezTo>
                    <a:cubicBezTo>
                      <a:pt x="254" y="106"/>
                      <a:pt x="254" y="106"/>
                      <a:pt x="254" y="106"/>
                    </a:cubicBezTo>
                    <a:cubicBezTo>
                      <a:pt x="254" y="106"/>
                      <a:pt x="254" y="107"/>
                      <a:pt x="254" y="107"/>
                    </a:cubicBezTo>
                    <a:cubicBezTo>
                      <a:pt x="255" y="108"/>
                      <a:pt x="256" y="108"/>
                      <a:pt x="257" y="108"/>
                    </a:cubicBezTo>
                    <a:cubicBezTo>
                      <a:pt x="259" y="109"/>
                      <a:pt x="261" y="109"/>
                      <a:pt x="263" y="110"/>
                    </a:cubicBezTo>
                    <a:cubicBezTo>
                      <a:pt x="264" y="86"/>
                      <a:pt x="267" y="67"/>
                      <a:pt x="276" y="66"/>
                    </a:cubicBezTo>
                    <a:cubicBezTo>
                      <a:pt x="342" y="62"/>
                      <a:pt x="372" y="222"/>
                      <a:pt x="346" y="234"/>
                    </a:cubicBezTo>
                    <a:cubicBezTo>
                      <a:pt x="326" y="243"/>
                      <a:pt x="297" y="226"/>
                      <a:pt x="279" y="212"/>
                    </a:cubicBezTo>
                    <a:cubicBezTo>
                      <a:pt x="269" y="205"/>
                      <a:pt x="268" y="195"/>
                      <a:pt x="267" y="185"/>
                    </a:cubicBezTo>
                    <a:cubicBezTo>
                      <a:pt x="266" y="173"/>
                      <a:pt x="264" y="155"/>
                      <a:pt x="264" y="137"/>
                    </a:cubicBezTo>
                    <a:cubicBezTo>
                      <a:pt x="263" y="137"/>
                      <a:pt x="263" y="136"/>
                      <a:pt x="262" y="136"/>
                    </a:cubicBezTo>
                    <a:cubicBezTo>
                      <a:pt x="249" y="131"/>
                      <a:pt x="235" y="131"/>
                      <a:pt x="222" y="136"/>
                    </a:cubicBezTo>
                    <a:cubicBezTo>
                      <a:pt x="222" y="154"/>
                      <a:pt x="220" y="173"/>
                      <a:pt x="219" y="185"/>
                    </a:cubicBezTo>
                    <a:cubicBezTo>
                      <a:pt x="218" y="195"/>
                      <a:pt x="217" y="205"/>
                      <a:pt x="207" y="212"/>
                    </a:cubicBezTo>
                    <a:cubicBezTo>
                      <a:pt x="189" y="226"/>
                      <a:pt x="160" y="243"/>
                      <a:pt x="140" y="234"/>
                    </a:cubicBezTo>
                    <a:cubicBezTo>
                      <a:pt x="114" y="222"/>
                      <a:pt x="144" y="62"/>
                      <a:pt x="210" y="66"/>
                    </a:cubicBezTo>
                    <a:cubicBezTo>
                      <a:pt x="219" y="67"/>
                      <a:pt x="222" y="86"/>
                      <a:pt x="223" y="110"/>
                    </a:cubicBezTo>
                    <a:cubicBezTo>
                      <a:pt x="225" y="109"/>
                      <a:pt x="227" y="108"/>
                      <a:pt x="229" y="108"/>
                    </a:cubicBezTo>
                    <a:cubicBezTo>
                      <a:pt x="230" y="108"/>
                      <a:pt x="231" y="108"/>
                      <a:pt x="231" y="107"/>
                    </a:cubicBezTo>
                    <a:cubicBezTo>
                      <a:pt x="231" y="107"/>
                      <a:pt x="231" y="106"/>
                      <a:pt x="231" y="106"/>
                    </a:cubicBezTo>
                    <a:cubicBezTo>
                      <a:pt x="231" y="104"/>
                      <a:pt x="231" y="104"/>
                      <a:pt x="231" y="104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136" y="1"/>
                      <a:pt x="54" y="23"/>
                      <a:pt x="29" y="129"/>
                    </a:cubicBezTo>
                    <a:cubicBezTo>
                      <a:pt x="0" y="331"/>
                      <a:pt x="0" y="331"/>
                      <a:pt x="0" y="331"/>
                    </a:cubicBezTo>
                    <a:cubicBezTo>
                      <a:pt x="69" y="331"/>
                      <a:pt x="69" y="331"/>
                      <a:pt x="69" y="331"/>
                    </a:cubicBezTo>
                    <a:cubicBezTo>
                      <a:pt x="100" y="159"/>
                      <a:pt x="100" y="159"/>
                      <a:pt x="100" y="159"/>
                    </a:cubicBezTo>
                    <a:cubicBezTo>
                      <a:pt x="102" y="154"/>
                      <a:pt x="105" y="151"/>
                      <a:pt x="110" y="151"/>
                    </a:cubicBezTo>
                    <a:cubicBezTo>
                      <a:pt x="114" y="152"/>
                      <a:pt x="118" y="154"/>
                      <a:pt x="117" y="160"/>
                    </a:cubicBezTo>
                    <a:cubicBezTo>
                      <a:pt x="109" y="331"/>
                      <a:pt x="109" y="331"/>
                      <a:pt x="109" y="331"/>
                    </a:cubicBezTo>
                    <a:cubicBezTo>
                      <a:pt x="218" y="331"/>
                      <a:pt x="218" y="331"/>
                      <a:pt x="218" y="331"/>
                    </a:cubicBezTo>
                    <a:cubicBezTo>
                      <a:pt x="242" y="331"/>
                      <a:pt x="242" y="331"/>
                      <a:pt x="242" y="331"/>
                    </a:cubicBezTo>
                    <a:cubicBezTo>
                      <a:pt x="377" y="331"/>
                      <a:pt x="377" y="331"/>
                      <a:pt x="377" y="331"/>
                    </a:cubicBezTo>
                    <a:cubicBezTo>
                      <a:pt x="369" y="160"/>
                      <a:pt x="369" y="160"/>
                      <a:pt x="369" y="160"/>
                    </a:cubicBezTo>
                    <a:cubicBezTo>
                      <a:pt x="368" y="154"/>
                      <a:pt x="372" y="152"/>
                      <a:pt x="376" y="151"/>
                    </a:cubicBezTo>
                    <a:cubicBezTo>
                      <a:pt x="381" y="151"/>
                      <a:pt x="384" y="154"/>
                      <a:pt x="386" y="159"/>
                    </a:cubicBezTo>
                    <a:cubicBezTo>
                      <a:pt x="417" y="331"/>
                      <a:pt x="417" y="331"/>
                      <a:pt x="417" y="331"/>
                    </a:cubicBezTo>
                    <a:cubicBezTo>
                      <a:pt x="486" y="331"/>
                      <a:pt x="486" y="331"/>
                      <a:pt x="486" y="331"/>
                    </a:cubicBezTo>
                    <a:lnTo>
                      <a:pt x="457" y="1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kern="0">
                  <a:solidFill>
                    <a:srgbClr val="000000"/>
                  </a:solidFill>
                  <a:latin typeface="Times New Roman" panose="02020603050405020304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41" name="文本框 40"/>
          <p:cNvSpPr txBox="1"/>
          <p:nvPr/>
        </p:nvSpPr>
        <p:spPr>
          <a:xfrm>
            <a:off x="3107022" y="3707768"/>
            <a:ext cx="128016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/>
                <a:ea typeface="黑体" panose="02010609060101010101" pitchFamily="49" charset="-122"/>
              </a:rPr>
              <a:t>鲁杨</a:t>
            </a:r>
            <a:endParaRPr lang="zh-CN" altLang="en-US" sz="16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264406" y="3674249"/>
            <a:ext cx="384810" cy="370220"/>
            <a:chOff x="4661210" y="4196180"/>
            <a:chExt cx="370220" cy="370220"/>
          </a:xfrm>
        </p:grpSpPr>
        <p:sp>
          <p:nvSpPr>
            <p:cNvPr id="15" name="椭圆 14"/>
            <p:cNvSpPr/>
            <p:nvPr/>
          </p:nvSpPr>
          <p:spPr>
            <a:xfrm>
              <a:off x="4661210" y="4196180"/>
              <a:ext cx="370220" cy="370220"/>
            </a:xfrm>
            <a:prstGeom prst="ellipse">
              <a:avLst/>
            </a:prstGeom>
            <a:solidFill>
              <a:srgbClr val="296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黑体" panose="02010609060101010101" pitchFamily="49" charset="-122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4774882" y="4247300"/>
              <a:ext cx="142875" cy="263129"/>
            </a:xfrm>
            <a:custGeom>
              <a:avLst/>
              <a:gdLst>
                <a:gd name="T0" fmla="*/ 49 w 324"/>
                <a:gd name="T1" fmla="*/ 0 h 597"/>
                <a:gd name="T2" fmla="*/ 274 w 324"/>
                <a:gd name="T3" fmla="*/ 0 h 597"/>
                <a:gd name="T4" fmla="*/ 324 w 324"/>
                <a:gd name="T5" fmla="*/ 50 h 597"/>
                <a:gd name="T6" fmla="*/ 324 w 324"/>
                <a:gd name="T7" fmla="*/ 547 h 597"/>
                <a:gd name="T8" fmla="*/ 274 w 324"/>
                <a:gd name="T9" fmla="*/ 597 h 597"/>
                <a:gd name="T10" fmla="*/ 49 w 324"/>
                <a:gd name="T11" fmla="*/ 597 h 597"/>
                <a:gd name="T12" fmla="*/ 0 w 324"/>
                <a:gd name="T13" fmla="*/ 547 h 597"/>
                <a:gd name="T14" fmla="*/ 0 w 324"/>
                <a:gd name="T15" fmla="*/ 50 h 597"/>
                <a:gd name="T16" fmla="*/ 49 w 324"/>
                <a:gd name="T17" fmla="*/ 0 h 597"/>
                <a:gd name="T18" fmla="*/ 124 w 324"/>
                <a:gd name="T19" fmla="*/ 38 h 597"/>
                <a:gd name="T20" fmla="*/ 200 w 324"/>
                <a:gd name="T21" fmla="*/ 38 h 597"/>
                <a:gd name="T22" fmla="*/ 200 w 324"/>
                <a:gd name="T23" fmla="*/ 49 h 597"/>
                <a:gd name="T24" fmla="*/ 124 w 324"/>
                <a:gd name="T25" fmla="*/ 49 h 597"/>
                <a:gd name="T26" fmla="*/ 124 w 324"/>
                <a:gd name="T27" fmla="*/ 38 h 597"/>
                <a:gd name="T28" fmla="*/ 162 w 324"/>
                <a:gd name="T29" fmla="*/ 523 h 597"/>
                <a:gd name="T30" fmla="*/ 162 w 324"/>
                <a:gd name="T31" fmla="*/ 581 h 597"/>
                <a:gd name="T32" fmla="*/ 162 w 324"/>
                <a:gd name="T33" fmla="*/ 523 h 597"/>
                <a:gd name="T34" fmla="*/ 49 w 324"/>
                <a:gd name="T35" fmla="*/ 89 h 597"/>
                <a:gd name="T36" fmla="*/ 274 w 324"/>
                <a:gd name="T37" fmla="*/ 89 h 597"/>
                <a:gd name="T38" fmla="*/ 297 w 324"/>
                <a:gd name="T39" fmla="*/ 112 h 597"/>
                <a:gd name="T40" fmla="*/ 297 w 324"/>
                <a:gd name="T41" fmla="*/ 485 h 597"/>
                <a:gd name="T42" fmla="*/ 274 w 324"/>
                <a:gd name="T43" fmla="*/ 508 h 597"/>
                <a:gd name="T44" fmla="*/ 49 w 324"/>
                <a:gd name="T45" fmla="*/ 508 h 597"/>
                <a:gd name="T46" fmla="*/ 26 w 324"/>
                <a:gd name="T47" fmla="*/ 485 h 597"/>
                <a:gd name="T48" fmla="*/ 26 w 324"/>
                <a:gd name="T49" fmla="*/ 112 h 597"/>
                <a:gd name="T50" fmla="*/ 49 w 324"/>
                <a:gd name="T51" fmla="*/ 8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4" h="597">
                  <a:moveTo>
                    <a:pt x="49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313" y="0"/>
                    <a:pt x="324" y="14"/>
                    <a:pt x="324" y="50"/>
                  </a:cubicBezTo>
                  <a:cubicBezTo>
                    <a:pt x="324" y="547"/>
                    <a:pt x="324" y="547"/>
                    <a:pt x="324" y="547"/>
                  </a:cubicBezTo>
                  <a:cubicBezTo>
                    <a:pt x="324" y="582"/>
                    <a:pt x="311" y="597"/>
                    <a:pt x="274" y="597"/>
                  </a:cubicBezTo>
                  <a:cubicBezTo>
                    <a:pt x="49" y="597"/>
                    <a:pt x="49" y="597"/>
                    <a:pt x="49" y="597"/>
                  </a:cubicBezTo>
                  <a:cubicBezTo>
                    <a:pt x="11" y="597"/>
                    <a:pt x="0" y="581"/>
                    <a:pt x="0" y="54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11"/>
                    <a:pt x="11" y="0"/>
                    <a:pt x="49" y="0"/>
                  </a:cubicBezTo>
                  <a:close/>
                  <a:moveTo>
                    <a:pt x="124" y="38"/>
                  </a:moveTo>
                  <a:cubicBezTo>
                    <a:pt x="200" y="38"/>
                    <a:pt x="200" y="38"/>
                    <a:pt x="200" y="38"/>
                  </a:cubicBezTo>
                  <a:cubicBezTo>
                    <a:pt x="212" y="38"/>
                    <a:pt x="212" y="49"/>
                    <a:pt x="200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14" y="49"/>
                    <a:pt x="113" y="38"/>
                    <a:pt x="124" y="38"/>
                  </a:cubicBezTo>
                  <a:close/>
                  <a:moveTo>
                    <a:pt x="162" y="523"/>
                  </a:moveTo>
                  <a:cubicBezTo>
                    <a:pt x="200" y="523"/>
                    <a:pt x="200" y="581"/>
                    <a:pt x="162" y="581"/>
                  </a:cubicBezTo>
                  <a:cubicBezTo>
                    <a:pt x="124" y="581"/>
                    <a:pt x="124" y="523"/>
                    <a:pt x="162" y="523"/>
                  </a:cubicBezTo>
                  <a:close/>
                  <a:moveTo>
                    <a:pt x="49" y="89"/>
                  </a:moveTo>
                  <a:cubicBezTo>
                    <a:pt x="274" y="89"/>
                    <a:pt x="274" y="89"/>
                    <a:pt x="274" y="89"/>
                  </a:cubicBezTo>
                  <a:cubicBezTo>
                    <a:pt x="294" y="89"/>
                    <a:pt x="297" y="94"/>
                    <a:pt x="297" y="112"/>
                  </a:cubicBezTo>
                  <a:cubicBezTo>
                    <a:pt x="297" y="485"/>
                    <a:pt x="297" y="485"/>
                    <a:pt x="297" y="485"/>
                  </a:cubicBezTo>
                  <a:cubicBezTo>
                    <a:pt x="297" y="503"/>
                    <a:pt x="294" y="508"/>
                    <a:pt x="274" y="508"/>
                  </a:cubicBezTo>
                  <a:cubicBezTo>
                    <a:pt x="49" y="508"/>
                    <a:pt x="49" y="508"/>
                    <a:pt x="49" y="508"/>
                  </a:cubicBezTo>
                  <a:cubicBezTo>
                    <a:pt x="29" y="508"/>
                    <a:pt x="26" y="503"/>
                    <a:pt x="26" y="48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95"/>
                    <a:pt x="32" y="89"/>
                    <a:pt x="49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黑体" panose="02010609060101010101" pitchFamily="49" charset="-122"/>
              </a:endParaRPr>
            </a:p>
          </p:txBody>
        </p:sp>
      </p:grpSp>
      <p:sp>
        <p:nvSpPr>
          <p:cNvPr id="43" name="文本框 40"/>
          <p:cNvSpPr txBox="1"/>
          <p:nvPr/>
        </p:nvSpPr>
        <p:spPr>
          <a:xfrm>
            <a:off x="5649216" y="3702747"/>
            <a:ext cx="41266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/>
                <a:ea typeface="黑体" panose="02010609060101010101" pitchFamily="49" charset="-122"/>
              </a:rPr>
              <a:t>首都</a:t>
            </a:r>
            <a:r>
              <a:rPr lang="zh-CN" altLang="en-US" sz="1600" b="1" dirty="0">
                <a:latin typeface="Times New Roman" panose="02020603050405020304"/>
                <a:ea typeface="黑体" panose="02010609060101010101" pitchFamily="49" charset="-122"/>
              </a:rPr>
              <a:t>医科大学</a:t>
            </a:r>
            <a:endParaRPr lang="zh-CN" altLang="en-US" sz="16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44" name="文本框 9"/>
          <p:cNvSpPr txBox="1"/>
          <p:nvPr/>
        </p:nvSpPr>
        <p:spPr>
          <a:xfrm>
            <a:off x="3507558" y="2398664"/>
            <a:ext cx="24282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latin typeface="Times New Roman" panose="02020603050405020304"/>
                <a:ea typeface="黑体" panose="02010609060101010101" pitchFamily="49" charset="-122"/>
              </a:rPr>
              <a:t>手术分类</a:t>
            </a:r>
            <a:endParaRPr lang="zh-CN" altLang="en-US" sz="44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5" descr="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"/>
          <p:cNvSpPr/>
          <p:nvPr/>
        </p:nvSpPr>
        <p:spPr bwMode="auto">
          <a:xfrm flipV="1">
            <a:off x="296753" y="1764019"/>
            <a:ext cx="2106273" cy="2325223"/>
          </a:xfrm>
          <a:custGeom>
            <a:avLst/>
            <a:gdLst>
              <a:gd name="T0" fmla="*/ 590 w 590"/>
              <a:gd name="T1" fmla="*/ 169 h 677"/>
              <a:gd name="T2" fmla="*/ 294 w 590"/>
              <a:gd name="T3" fmla="*/ 0 h 677"/>
              <a:gd name="T4" fmla="*/ 0 w 590"/>
              <a:gd name="T5" fmla="*/ 169 h 677"/>
              <a:gd name="T6" fmla="*/ 0 w 590"/>
              <a:gd name="T7" fmla="*/ 508 h 677"/>
              <a:gd name="T8" fmla="*/ 294 w 590"/>
              <a:gd name="T9" fmla="*/ 677 h 677"/>
              <a:gd name="T10" fmla="*/ 590 w 590"/>
              <a:gd name="T11" fmla="*/ 508 h 677"/>
              <a:gd name="T12" fmla="*/ 590 w 590"/>
              <a:gd name="T13" fmla="*/ 16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0" h="677">
                <a:moveTo>
                  <a:pt x="590" y="169"/>
                </a:moveTo>
                <a:lnTo>
                  <a:pt x="294" y="0"/>
                </a:lnTo>
                <a:lnTo>
                  <a:pt x="0" y="169"/>
                </a:lnTo>
                <a:lnTo>
                  <a:pt x="0" y="508"/>
                </a:lnTo>
                <a:lnTo>
                  <a:pt x="294" y="677"/>
                </a:lnTo>
                <a:lnTo>
                  <a:pt x="590" y="508"/>
                </a:lnTo>
                <a:lnTo>
                  <a:pt x="590" y="169"/>
                </a:lnTo>
                <a:close/>
              </a:path>
            </a:pathLst>
          </a:custGeom>
          <a:solidFill>
            <a:srgbClr val="296F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04" name="文本框 103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 txBox="1"/>
          <p:nvPr/>
        </p:nvSpPr>
        <p:spPr>
          <a:xfrm>
            <a:off x="916501" y="2372255"/>
            <a:ext cx="86677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ICPM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7" name="Freeform 5" descr="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"/>
          <p:cNvSpPr/>
          <p:nvPr/>
        </p:nvSpPr>
        <p:spPr bwMode="auto">
          <a:xfrm flipV="1">
            <a:off x="2571209" y="1766250"/>
            <a:ext cx="2106273" cy="2325223"/>
          </a:xfrm>
          <a:custGeom>
            <a:avLst/>
            <a:gdLst>
              <a:gd name="T0" fmla="*/ 590 w 590"/>
              <a:gd name="T1" fmla="*/ 169 h 677"/>
              <a:gd name="T2" fmla="*/ 294 w 590"/>
              <a:gd name="T3" fmla="*/ 0 h 677"/>
              <a:gd name="T4" fmla="*/ 0 w 590"/>
              <a:gd name="T5" fmla="*/ 169 h 677"/>
              <a:gd name="T6" fmla="*/ 0 w 590"/>
              <a:gd name="T7" fmla="*/ 508 h 677"/>
              <a:gd name="T8" fmla="*/ 294 w 590"/>
              <a:gd name="T9" fmla="*/ 677 h 677"/>
              <a:gd name="T10" fmla="*/ 590 w 590"/>
              <a:gd name="T11" fmla="*/ 508 h 677"/>
              <a:gd name="T12" fmla="*/ 590 w 590"/>
              <a:gd name="T13" fmla="*/ 16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0" h="677">
                <a:moveTo>
                  <a:pt x="590" y="169"/>
                </a:moveTo>
                <a:lnTo>
                  <a:pt x="294" y="0"/>
                </a:lnTo>
                <a:lnTo>
                  <a:pt x="0" y="169"/>
                </a:lnTo>
                <a:lnTo>
                  <a:pt x="0" y="508"/>
                </a:lnTo>
                <a:lnTo>
                  <a:pt x="294" y="677"/>
                </a:lnTo>
                <a:lnTo>
                  <a:pt x="590" y="508"/>
                </a:lnTo>
                <a:lnTo>
                  <a:pt x="590" y="169"/>
                </a:lnTo>
                <a:close/>
              </a:path>
            </a:pathLst>
          </a:custGeom>
          <a:solidFill>
            <a:srgbClr val="52B8DA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08" name="文本框 107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 txBox="1"/>
          <p:nvPr/>
        </p:nvSpPr>
        <p:spPr>
          <a:xfrm>
            <a:off x="3219849" y="2372581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ICHI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0" name="Freeform 5" descr="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"/>
          <p:cNvSpPr/>
          <p:nvPr/>
        </p:nvSpPr>
        <p:spPr bwMode="auto">
          <a:xfrm flipV="1">
            <a:off x="4845270" y="1764019"/>
            <a:ext cx="2106273" cy="2325223"/>
          </a:xfrm>
          <a:custGeom>
            <a:avLst/>
            <a:gdLst>
              <a:gd name="T0" fmla="*/ 590 w 590"/>
              <a:gd name="T1" fmla="*/ 169 h 677"/>
              <a:gd name="T2" fmla="*/ 294 w 590"/>
              <a:gd name="T3" fmla="*/ 0 h 677"/>
              <a:gd name="T4" fmla="*/ 0 w 590"/>
              <a:gd name="T5" fmla="*/ 169 h 677"/>
              <a:gd name="T6" fmla="*/ 0 w 590"/>
              <a:gd name="T7" fmla="*/ 508 h 677"/>
              <a:gd name="T8" fmla="*/ 294 w 590"/>
              <a:gd name="T9" fmla="*/ 677 h 677"/>
              <a:gd name="T10" fmla="*/ 590 w 590"/>
              <a:gd name="T11" fmla="*/ 508 h 677"/>
              <a:gd name="T12" fmla="*/ 590 w 590"/>
              <a:gd name="T13" fmla="*/ 16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0" h="677">
                <a:moveTo>
                  <a:pt x="590" y="169"/>
                </a:moveTo>
                <a:lnTo>
                  <a:pt x="294" y="0"/>
                </a:lnTo>
                <a:lnTo>
                  <a:pt x="0" y="169"/>
                </a:lnTo>
                <a:lnTo>
                  <a:pt x="0" y="508"/>
                </a:lnTo>
                <a:lnTo>
                  <a:pt x="294" y="677"/>
                </a:lnTo>
                <a:lnTo>
                  <a:pt x="590" y="508"/>
                </a:lnTo>
                <a:lnTo>
                  <a:pt x="590" y="169"/>
                </a:lnTo>
                <a:close/>
              </a:path>
            </a:pathLst>
          </a:custGeom>
          <a:solidFill>
            <a:srgbClr val="296F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11" name="文本框 110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 txBox="1"/>
          <p:nvPr/>
        </p:nvSpPr>
        <p:spPr>
          <a:xfrm>
            <a:off x="5054808" y="2352570"/>
            <a:ext cx="166687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ICD-10-PCS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" name="Freeform 5" descr="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"/>
          <p:cNvSpPr/>
          <p:nvPr/>
        </p:nvSpPr>
        <p:spPr bwMode="auto">
          <a:xfrm flipV="1">
            <a:off x="7109566" y="1766250"/>
            <a:ext cx="2106273" cy="2325223"/>
          </a:xfrm>
          <a:custGeom>
            <a:avLst/>
            <a:gdLst>
              <a:gd name="T0" fmla="*/ 590 w 590"/>
              <a:gd name="T1" fmla="*/ 169 h 677"/>
              <a:gd name="T2" fmla="*/ 294 w 590"/>
              <a:gd name="T3" fmla="*/ 0 h 677"/>
              <a:gd name="T4" fmla="*/ 0 w 590"/>
              <a:gd name="T5" fmla="*/ 169 h 677"/>
              <a:gd name="T6" fmla="*/ 0 w 590"/>
              <a:gd name="T7" fmla="*/ 508 h 677"/>
              <a:gd name="T8" fmla="*/ 294 w 590"/>
              <a:gd name="T9" fmla="*/ 677 h 677"/>
              <a:gd name="T10" fmla="*/ 590 w 590"/>
              <a:gd name="T11" fmla="*/ 508 h 677"/>
              <a:gd name="T12" fmla="*/ 590 w 590"/>
              <a:gd name="T13" fmla="*/ 16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0" h="677">
                <a:moveTo>
                  <a:pt x="590" y="169"/>
                </a:moveTo>
                <a:lnTo>
                  <a:pt x="294" y="0"/>
                </a:lnTo>
                <a:lnTo>
                  <a:pt x="0" y="169"/>
                </a:lnTo>
                <a:lnTo>
                  <a:pt x="0" y="508"/>
                </a:lnTo>
                <a:lnTo>
                  <a:pt x="294" y="677"/>
                </a:lnTo>
                <a:lnTo>
                  <a:pt x="590" y="508"/>
                </a:lnTo>
                <a:lnTo>
                  <a:pt x="590" y="169"/>
                </a:lnTo>
                <a:close/>
              </a:path>
            </a:pathLst>
          </a:custGeom>
          <a:solidFill>
            <a:srgbClr val="52B8DA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14" name="文本框 113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 txBox="1"/>
          <p:nvPr/>
        </p:nvSpPr>
        <p:spPr>
          <a:xfrm>
            <a:off x="7843297" y="2372581"/>
            <a:ext cx="6794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CPT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842204" y="-5715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05790" y="668020"/>
            <a:ext cx="8554085" cy="650240"/>
          </a:xfrm>
        </p:spPr>
        <p:txBody>
          <a:bodyPr/>
          <a:p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三、其他手术操作分类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方案</a:t>
            </a:r>
            <a:endParaRPr lang="zh-CN" altLang="en-US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2155" y="2884805"/>
            <a:ext cx="1235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国际医学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操作分类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96565" y="2851785"/>
            <a:ext cx="1235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国际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健康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干预分类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60975" y="2884805"/>
            <a:ext cx="1235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美国操作分类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系统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25385" y="2884805"/>
            <a:ext cx="1235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美国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最新操作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术语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9"/>
          <p:cNvSpPr txBox="1"/>
          <p:nvPr/>
        </p:nvSpPr>
        <p:spPr>
          <a:xfrm>
            <a:off x="3894446" y="1293219"/>
            <a:ext cx="1714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二节</a:t>
            </a:r>
            <a:endParaRPr lang="en-US" altLang="zh-CN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1942765" y="2314843"/>
            <a:ext cx="552831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kern="0" dirty="0">
                <a:latin typeface="Times New Roman" panose="02020603050405020304"/>
                <a:ea typeface="黑体" panose="02010609060101010101" pitchFamily="49" charset="-122"/>
                <a:sym typeface="+mn-ea"/>
              </a:rPr>
              <a:t>ICD-9-CM-3</a:t>
            </a:r>
            <a:r>
              <a:rPr lang="zh-CN" altLang="en-US" sz="4000" b="1" kern="0" dirty="0">
                <a:latin typeface="Times New Roman" panose="02020603050405020304"/>
                <a:ea typeface="黑体" panose="02010609060101010101" pitchFamily="49" charset="-122"/>
                <a:sym typeface="+mn-ea"/>
              </a:rPr>
              <a:t>的基础知识</a:t>
            </a:r>
            <a:endParaRPr lang="en-US" altLang="zh-CN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028" y="680323"/>
            <a:ext cx="8553927" cy="857250"/>
          </a:xfrm>
        </p:spPr>
        <p:txBody>
          <a:bodyPr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一、术语和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缩略语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4473" y="1537336"/>
            <a:ext cx="8553927" cy="3394472"/>
          </a:xfrm>
        </p:spPr>
        <p:txBody>
          <a:bodyPr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（一）术语</a:t>
            </a:r>
            <a:endParaRPr kumimoji="1" lang="zh-CN" altLang="en-US" sz="2400" b="1" kern="0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kumimoji="1" lang="en-US" altLang="zh-CN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kumimoji="1" lang="zh-CN" altLang="en-US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类目：指两位数编码。</a:t>
            </a:r>
            <a:r>
              <a:rPr kumimoji="1" lang="en-US" altLang="zh-CN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kumimoji="1" lang="en-US" altLang="zh-CN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07 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其他内分泌腺手术</a:t>
            </a:r>
            <a:r>
              <a:rPr kumimoji="1" lang="en-US" altLang="zh-CN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kumimoji="1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kumimoji="1" lang="en-US" altLang="zh-CN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kumimoji="1" lang="zh-CN" altLang="en-US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亚目：指三位数编码。</a:t>
            </a:r>
            <a:r>
              <a:rPr kumimoji="1" lang="en-US" altLang="zh-CN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07.0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肾上腺区的探查术</a:t>
            </a:r>
            <a:r>
              <a:rPr kumimoji="1" lang="en-US" altLang="zh-CN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kumimoji="1" lang="en-US" altLang="zh-CN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endParaRPr kumimoji="1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kumimoji="1" lang="en-US" altLang="zh-CN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kumimoji="1" lang="zh-CN" altLang="en-US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细目：指四位数编码。</a:t>
            </a:r>
            <a:r>
              <a:rPr kumimoji="1" lang="en-US" altLang="zh-CN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kumimoji="1" lang="en-US" altLang="zh-CN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07.00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肾上腺区的探查术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NOS</a:t>
            </a:r>
            <a:endParaRPr kumimoji="1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en-US" altLang="zh-CN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</a:t>
            </a:r>
            <a:endParaRPr kumimoji="1" lang="zh-CN" altLang="en-US" sz="2000" kern="0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528320"/>
          </a:xfrm>
        </p:spPr>
        <p:txBody>
          <a:bodyPr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另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编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6028" y="1293496"/>
            <a:ext cx="8553927" cy="3394472"/>
          </a:xfrm>
        </p:spPr>
        <p:txBody>
          <a:bodyPr/>
          <a:p>
            <a:pPr>
              <a:lnSpc>
                <a:spcPct val="120000"/>
              </a:lnSpc>
              <a:buNone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另编：又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称也要编码</a:t>
            </a:r>
            <a:endParaRPr lang="zh-CN" altLang="en-US" sz="20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提示除目前查找到的编码外，还应对同时进行的其他手术步骤、特殊附属操作或设备进行编码，从而使编码完整。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buNone/>
            </a:pPr>
            <a:endParaRPr lang="zh-CN" altLang="en-US" sz="20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例如：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35.2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心脏瓣膜置换手术</a:t>
            </a:r>
            <a:endParaRPr lang="zh-CN" altLang="en-US" sz="20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另编码   心肺搭桥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体外循环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][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心肺机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]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39.61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zh-CN" altLang="en-US" sz="2000" b="0" u="sng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5135" y="720725"/>
            <a:ext cx="8554085" cy="1774190"/>
          </a:xfrm>
        </p:spPr>
        <p:txBody>
          <a:bodyPr/>
          <a:p>
            <a:pPr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ICD-9-CM-3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中使用“另编”这一指示词的目的：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指示对某个同一时间内完成的操作的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其他组成部分也要进行编码。</a:t>
            </a:r>
            <a:endParaRPr lang="zh-CN" altLang="en-US" sz="20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对使用特殊附属操作或设备也要进行编码。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78660" y="2335530"/>
            <a:ext cx="588518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例如：36.06 非-药物洗脱冠状动脉支架置入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另编码任何：置入血管支架的数量（00.45-00.48）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治疗血管的数量（00.40-00.43）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经皮经管腔冠状动脉成形术（00.66）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分支血管操作（00.44）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528320"/>
          </a:xfrm>
        </p:spPr>
        <p:txBody>
          <a:bodyPr/>
          <a:p>
            <a:r>
              <a:rPr kumimoji="1" lang="zh-CN" altLang="en-US" sz="2000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kumimoji="1" lang="en-US" altLang="zh-CN" sz="2000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kumimoji="1" lang="zh-CN" altLang="en-US" sz="2000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省略编码</a:t>
            </a:r>
            <a:br>
              <a:rPr lang="zh-CN" altLang="en-US" sz="2000" dirty="0">
                <a:solidFill>
                  <a:srgbClr val="F9130D"/>
                </a:solidFill>
                <a:ea typeface="宋体" panose="02010600030101010101" pitchFamily="2" charset="-122"/>
              </a:rPr>
            </a:b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0198" y="1293496"/>
            <a:ext cx="8553927" cy="3394472"/>
          </a:xfrm>
        </p:spPr>
        <p:txBody>
          <a:bodyPr/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省略编码：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是指当某一手术只是手术中的一个先行步骤时，不必编码。</a:t>
            </a:r>
            <a:endParaRPr lang="zh-CN" altLang="en-US" sz="20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　　　例如：关节切开术</a:t>
            </a:r>
            <a:endParaRPr lang="zh-CN" altLang="en-US" sz="20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　　    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-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作为手术入路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省略编码</a:t>
            </a:r>
            <a:endParaRPr lang="zh-CN" altLang="en-US" sz="20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并不是所有手术入路都不必编码，而是根据其对临床的研究意义，对临床有研究意义者则不能省略编码。</a:t>
            </a:r>
            <a:endParaRPr lang="zh-CN" altLang="en-US" sz="20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784225"/>
          </a:xfrm>
        </p:spPr>
        <p:txBody>
          <a:bodyPr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（二）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NOS（not otherwise specified）</a:t>
            </a:r>
            <a:b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其它方面未特指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0915" y="1854200"/>
            <a:ext cx="7823200" cy="3394710"/>
          </a:xfrm>
        </p:spPr>
        <p:txBody>
          <a:bodyPr/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其他方面未特指：指手术术式、手术部位、手术入路等方面未特指。</a:t>
            </a:r>
            <a:endParaRPr lang="zh-CN" altLang="en-US" sz="20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37870" fontAlgn="auto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00.39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下有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NOS: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手术中采用哪种影像设备未特指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737870" fontAlgn="auto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07.80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中的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NOS: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手术部位（切除范围）未特指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737870" fontAlgn="auto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44.29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下有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NOS: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手术入路未特指</a:t>
            </a:r>
            <a:endParaRPr lang="en-US" altLang="zh-CN" sz="20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528320"/>
          </a:xfrm>
        </p:spPr>
        <p:txBody>
          <a:bodyPr/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（三）手术操作名称的构成</a:t>
            </a:r>
            <a:b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kumimoji="1" lang="en-US" altLang="zh-CN" sz="2000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0915" y="1452880"/>
            <a:ext cx="7823200" cy="3394710"/>
          </a:xfrm>
        </p:spPr>
        <p:txBody>
          <a:bodyPr/>
          <a:p>
            <a:pPr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手术部位（范围）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手术方式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手术入路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疾病性质</a:t>
            </a:r>
            <a:endParaRPr lang="zh-CN" altLang="en-US" sz="20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例如：垂体腺瘤切除术，经额  </a:t>
            </a:r>
            <a:endParaRPr lang="zh-CN" altLang="en-US" sz="20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（范围）部位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术式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入路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疾病性质</a:t>
            </a:r>
            <a:endParaRPr lang="zh-CN" altLang="en-US" sz="20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针刺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疗法           术式</a:t>
            </a:r>
            <a:endParaRPr lang="zh-CN" altLang="en-US" sz="20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425" y="656590"/>
            <a:ext cx="8554085" cy="661035"/>
          </a:xfrm>
        </p:spPr>
        <p:txBody>
          <a:bodyPr/>
          <a:p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lang="zh-CN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编码</a:t>
            </a: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查找方法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2305" y="2628265"/>
            <a:ext cx="1915160" cy="6407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确定主导词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73294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6625590" y="2628265"/>
            <a:ext cx="2792095" cy="6407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3.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在类目表中核对编码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3284855" y="2628265"/>
            <a:ext cx="2633345" cy="6407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在索引中查找编码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69035" y="1538605"/>
            <a:ext cx="3716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（一）编码的查找步骤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2589530" y="2910205"/>
            <a:ext cx="675005" cy="76200"/>
          </a:xfrm>
          <a:prstGeom prst="right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5925820" y="2904490"/>
            <a:ext cx="675005" cy="76200"/>
          </a:xfrm>
          <a:prstGeom prst="right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503555"/>
          </a:xfrm>
        </p:spPr>
        <p:txBody>
          <a:bodyPr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确定主导词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的方法 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8670" y="1428115"/>
            <a:ext cx="8188325" cy="3394710"/>
          </a:xfrm>
        </p:spPr>
        <p:txBody>
          <a:bodyPr/>
          <a:p>
            <a:pPr marL="0" indent="0">
              <a:buNone/>
            </a:pP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）一般以手术方式或操作方法为主导词，他们通常位于操作术语的</a:t>
            </a:r>
            <a:endParaRPr lang="zh-CN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尾部。</a:t>
            </a:r>
            <a:endParaRPr lang="zh-CN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（2）切开术、切除术、造影术、成形术、缝合术、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……</a:t>
            </a:r>
            <a:r>
              <a: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镜检查等等常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r>
              <a: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常可以按全名称直接查找。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（3）以人名命名的手术可以直接查人名，也可以手术方式查找，其中</a:t>
            </a:r>
            <a:endParaRPr sz="20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有些还可以直接以</a:t>
            </a:r>
            <a:r>
              <a:rPr lang="en-US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手术</a:t>
            </a:r>
            <a:r>
              <a:rPr lang="en-US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</a:t>
            </a:r>
            <a:r>
              <a:rPr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为主导词查找。</a:t>
            </a:r>
            <a:endParaRPr sz="20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3219450" y="916954"/>
            <a:ext cx="1390649" cy="531223"/>
          </a:xfrm>
          <a:prstGeom prst="rect">
            <a:avLst/>
          </a:prstGeom>
          <a:solidFill>
            <a:srgbClr val="296FA5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一节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5" name="PA_矩形 8"/>
          <p:cNvSpPr/>
          <p:nvPr>
            <p:custDataLst>
              <p:tags r:id="rId1"/>
            </p:custDataLst>
          </p:nvPr>
        </p:nvSpPr>
        <p:spPr>
          <a:xfrm>
            <a:off x="4715510" y="1002665"/>
            <a:ext cx="33312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kern="0" dirty="0" smtClean="0">
                <a:latin typeface="Times New Roman" panose="02020603050405020304"/>
                <a:ea typeface="黑体" panose="02010609060101010101" pitchFamily="49" charset="-122"/>
              </a:rPr>
              <a:t>手术操作分类</a:t>
            </a:r>
            <a:r>
              <a:rPr lang="zh-CN" altLang="en-US" sz="2400" b="1" kern="0" dirty="0" smtClean="0">
                <a:latin typeface="Times New Roman" panose="02020603050405020304"/>
                <a:ea typeface="黑体" panose="02010609060101010101" pitchFamily="49" charset="-122"/>
              </a:rPr>
              <a:t>概述</a:t>
            </a:r>
            <a:endParaRPr lang="zh-CN" altLang="en-US" sz="2400" b="1" kern="0" dirty="0" smtClean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19451" y="1729591"/>
            <a:ext cx="1390648" cy="531223"/>
          </a:xfrm>
          <a:prstGeom prst="rect">
            <a:avLst/>
          </a:prstGeom>
          <a:solidFill>
            <a:srgbClr val="52B8DA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二节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0" name="PA_矩形 8"/>
          <p:cNvSpPr/>
          <p:nvPr>
            <p:custDataLst>
              <p:tags r:id="rId2"/>
            </p:custDataLst>
          </p:nvPr>
        </p:nvSpPr>
        <p:spPr>
          <a:xfrm>
            <a:off x="4715510" y="1742440"/>
            <a:ext cx="35756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kern="0" dirty="0">
                <a:latin typeface="Times New Roman" panose="02020603050405020304"/>
                <a:ea typeface="黑体" panose="02010609060101010101" pitchFamily="49" charset="-122"/>
              </a:rPr>
              <a:t>ICD-9-CM-3的基础知识</a:t>
            </a:r>
            <a:endParaRPr lang="zh-CN" altLang="en-US" sz="2400" b="1" kern="0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19451" y="2575248"/>
            <a:ext cx="1390648" cy="531223"/>
          </a:xfrm>
          <a:prstGeom prst="rect">
            <a:avLst/>
          </a:prstGeom>
          <a:solidFill>
            <a:srgbClr val="296FA5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三节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4" name="PA_矩形 8"/>
          <p:cNvSpPr/>
          <p:nvPr>
            <p:custDataLst>
              <p:tags r:id="rId3"/>
            </p:custDataLst>
          </p:nvPr>
        </p:nvSpPr>
        <p:spPr>
          <a:xfrm>
            <a:off x="4715510" y="2621915"/>
            <a:ext cx="456501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kern="0" dirty="0">
                <a:latin typeface="Times New Roman" panose="02020603050405020304"/>
                <a:ea typeface="黑体" panose="02010609060101010101" pitchFamily="49" charset="-122"/>
              </a:rPr>
              <a:t>手术</a:t>
            </a:r>
            <a:r>
              <a:rPr lang="zh-CN" altLang="en-US" sz="2400" b="1" kern="0" dirty="0">
                <a:latin typeface="Times New Roman" panose="02020603050405020304"/>
                <a:ea typeface="黑体" panose="02010609060101010101" pitchFamily="49" charset="-122"/>
              </a:rPr>
              <a:t>操作分类</a:t>
            </a:r>
            <a:r>
              <a:rPr lang="en-US" altLang="zh-CN" sz="2400" b="1" kern="0" dirty="0">
                <a:latin typeface="Times New Roman" panose="02020603050405020304"/>
                <a:ea typeface="黑体" panose="02010609060101010101" pitchFamily="49" charset="-122"/>
              </a:rPr>
              <a:t>1-10</a:t>
            </a:r>
            <a:r>
              <a:rPr lang="zh-CN" altLang="en-US" sz="2400" b="1" kern="0" dirty="0">
                <a:latin typeface="Times New Roman" panose="02020603050405020304"/>
                <a:ea typeface="黑体" panose="02010609060101010101" pitchFamily="49" charset="-122"/>
              </a:rPr>
              <a:t>章的指导内容</a:t>
            </a:r>
            <a:endParaRPr lang="zh-CN" altLang="en-US" sz="2400" b="1" kern="0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09291" y="3382804"/>
            <a:ext cx="1390648" cy="531223"/>
          </a:xfrm>
          <a:prstGeom prst="rect">
            <a:avLst/>
          </a:prstGeom>
          <a:solidFill>
            <a:srgbClr val="52B8DA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四节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4" name="PA_矩形 8"/>
          <p:cNvSpPr/>
          <p:nvPr>
            <p:custDataLst>
              <p:tags r:id="rId4"/>
            </p:custDataLst>
          </p:nvPr>
        </p:nvSpPr>
        <p:spPr>
          <a:xfrm>
            <a:off x="4728210" y="3401695"/>
            <a:ext cx="4775835" cy="460375"/>
          </a:xfrm>
          <a:prstGeom prst="rect">
            <a:avLst/>
          </a:prstGeom>
        </p:spPr>
        <p:txBody>
          <a:bodyPr wrap="square">
            <a:spAutoFit/>
          </a:bodyPr>
          <a:p>
            <a:pPr defTabSz="685800"/>
            <a:r>
              <a:rPr lang="zh-CN" altLang="en-US" sz="2400" b="1" kern="0" dirty="0">
                <a:latin typeface="Times New Roman" panose="02020603050405020304"/>
                <a:ea typeface="黑体" panose="02010609060101010101" pitchFamily="49" charset="-122"/>
              </a:rPr>
              <a:t>手术</a:t>
            </a:r>
            <a:r>
              <a:rPr lang="zh-CN" altLang="en-US" sz="2400" b="1" kern="0" dirty="0">
                <a:latin typeface="Times New Roman" panose="02020603050405020304"/>
                <a:ea typeface="黑体" panose="02010609060101010101" pitchFamily="49" charset="-122"/>
              </a:rPr>
              <a:t>操作分类</a:t>
            </a:r>
            <a:r>
              <a:rPr lang="en-US" altLang="zh-CN" sz="2400" b="1" kern="0" dirty="0">
                <a:latin typeface="Times New Roman" panose="02020603050405020304"/>
                <a:ea typeface="黑体" panose="02010609060101010101" pitchFamily="49" charset="-122"/>
              </a:rPr>
              <a:t>11-18</a:t>
            </a:r>
            <a:r>
              <a:rPr lang="zh-CN" altLang="en-US" sz="2400" b="1" kern="0" dirty="0">
                <a:latin typeface="Times New Roman" panose="02020603050405020304"/>
                <a:ea typeface="黑体" panose="02010609060101010101" pitchFamily="49" charset="-122"/>
              </a:rPr>
              <a:t>章的指导内容</a:t>
            </a:r>
            <a:endParaRPr lang="zh-CN" altLang="en-US" sz="2400" b="1" kern="0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04211" y="4195768"/>
            <a:ext cx="1390648" cy="531223"/>
          </a:xfrm>
          <a:prstGeom prst="rect">
            <a:avLst/>
          </a:prstGeom>
          <a:solidFill>
            <a:srgbClr val="296FA5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五节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6" name="PA_矩形 8"/>
          <p:cNvSpPr/>
          <p:nvPr>
            <p:custDataLst>
              <p:tags r:id="rId5"/>
            </p:custDataLst>
          </p:nvPr>
        </p:nvSpPr>
        <p:spPr>
          <a:xfrm>
            <a:off x="4743450" y="4209415"/>
            <a:ext cx="4775835" cy="460375"/>
          </a:xfrm>
          <a:prstGeom prst="rect">
            <a:avLst/>
          </a:prstGeom>
        </p:spPr>
        <p:txBody>
          <a:bodyPr wrap="square">
            <a:spAutoFit/>
          </a:bodyPr>
          <a:p>
            <a:pPr defTabSz="685800"/>
            <a:r>
              <a:rPr lang="zh-CN" altLang="en-US" sz="2400" b="1" kern="0" dirty="0">
                <a:latin typeface="Times New Roman" panose="02020603050405020304"/>
                <a:ea typeface="黑体" panose="02010609060101010101" pitchFamily="49" charset="-122"/>
              </a:rPr>
              <a:t>主要手术操作</a:t>
            </a:r>
            <a:r>
              <a:rPr lang="zh-CN" altLang="en-US" sz="2400" b="1" kern="0" dirty="0">
                <a:latin typeface="Times New Roman" panose="02020603050405020304"/>
                <a:ea typeface="黑体" panose="02010609060101010101" pitchFamily="49" charset="-122"/>
              </a:rPr>
              <a:t>选择</a:t>
            </a:r>
            <a:endParaRPr lang="zh-CN" altLang="en-US" sz="2400" b="1" kern="0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784225"/>
          </a:xfrm>
        </p:spPr>
        <p:txBody>
          <a:bodyPr/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</a:rPr>
              <a:t>在类目表中核对编码的方法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4680" y="1598295"/>
            <a:ext cx="8420735" cy="2395855"/>
          </a:xfrm>
        </p:spPr>
        <p:txBody>
          <a:bodyPr/>
          <a:p>
            <a:pPr marL="0" indent="0" algn="l" fontAlgn="auto">
              <a:lnSpc>
                <a:spcPct val="150000"/>
              </a:lnSpc>
              <a:buNone/>
            </a:pP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）在类目表中核对编码时，首先要分析该编码所在章节的分类轴心，</a:t>
            </a:r>
            <a:endParaRPr lang="zh-CN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buNone/>
            </a:pP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确定编码</a:t>
            </a:r>
            <a:r>
              <a:rPr lang="zh-CN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 fontAlgn="auto">
              <a:lnSpc>
                <a:spcPct val="150000"/>
              </a:lnSpc>
              <a:buNone/>
            </a:pP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还要注意类目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亚目中的“另编”、“包括”与“不包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括”等指示</a:t>
            </a:r>
            <a:endParaRPr lang="zh-CN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buNone/>
            </a:pP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词和注释</a:t>
            </a:r>
            <a:r>
              <a:rPr lang="zh-CN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它有可能</a:t>
            </a:r>
            <a:r>
              <a:rPr lang="zh-CN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提示编码需要补充或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改变</a:t>
            </a:r>
            <a:r>
              <a:rPr lang="zh-CN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855" y="680085"/>
            <a:ext cx="8554085" cy="643255"/>
          </a:xfrm>
        </p:spPr>
        <p:txBody>
          <a:bodyPr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（二）手术的伴随情况和手术目的对编码的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影响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730375"/>
            <a:ext cx="3984625" cy="3394710"/>
          </a:xfrm>
        </p:spPr>
        <p:txBody>
          <a:bodyPr/>
          <a:p>
            <a:pPr marL="0" indent="0">
              <a:buNone/>
            </a:pPr>
            <a:r>
              <a:rPr lang="en-US" altLang="zh-CN"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zh-CN" sz="2000" dirty="0">
                <a:sym typeface="+mn-ea"/>
              </a:rPr>
              <a:t>例如：</a:t>
            </a:r>
            <a:r>
              <a:rPr lang="zh-CN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虹膜切除术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12.14</a:t>
            </a:r>
            <a:endParaRPr lang="zh-CN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- 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伴有囊切除术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13.65</a:t>
            </a:r>
            <a:endParaRPr lang="zh-CN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- 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伴有过滤手术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12.65</a:t>
            </a:r>
            <a:endParaRPr lang="zh-CN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lnSpc>
                <a:spcPct val="105000"/>
              </a:lnSpc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endParaRPr lang="zh-CN" altLang="en-US" sz="2000" b="1" dirty="0" smtClean="0"/>
          </a:p>
          <a:p>
            <a:pPr algn="ctr"/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4753610" y="1658620"/>
            <a:ext cx="4566920" cy="34848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例如：</a:t>
            </a:r>
            <a:r>
              <a:rPr lang="zh-CN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中心静脉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穿刺置管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38.93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用于</a:t>
            </a:r>
            <a:r>
              <a:rPr lang="zh-CN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血液透析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38.95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用于</a:t>
            </a:r>
            <a:r>
              <a:rPr lang="zh-CN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压力监测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89.62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(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索引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433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页）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en-US" altLang="zh-CN" sz="2000" dirty="0" smtClean="0">
                <a:sym typeface="+mn-ea"/>
              </a:rPr>
              <a:t> </a:t>
            </a:r>
            <a:endParaRPr lang="zh-CN" altLang="en-US" sz="2000" dirty="0"/>
          </a:p>
          <a:p>
            <a:pPr marL="0" indent="0">
              <a:buNone/>
            </a:pP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471035" y="1482090"/>
            <a:ext cx="12065" cy="3143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9"/>
          <p:cNvSpPr txBox="1"/>
          <p:nvPr/>
        </p:nvSpPr>
        <p:spPr>
          <a:xfrm>
            <a:off x="3894446" y="1293219"/>
            <a:ext cx="1714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三节</a:t>
            </a:r>
            <a:endParaRPr lang="en-US" altLang="zh-CN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1086785" y="2314843"/>
            <a:ext cx="72402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latin typeface="Times New Roman" panose="02020603050405020304"/>
                <a:ea typeface="黑体" panose="02010609060101010101" pitchFamily="49" charset="-122"/>
              </a:rPr>
              <a:t>手术操作</a:t>
            </a:r>
            <a:r>
              <a:rPr lang="en-US" altLang="zh-CN" sz="4000" b="1" dirty="0">
                <a:latin typeface="Times New Roman" panose="02020603050405020304"/>
                <a:ea typeface="黑体" panose="02010609060101010101" pitchFamily="49" charset="-122"/>
              </a:rPr>
              <a:t>分类1-10章的指导内容</a:t>
            </a:r>
            <a:endParaRPr lang="zh-CN" altLang="en-US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561340"/>
          </a:xfrm>
        </p:spPr>
        <p:txBody>
          <a:bodyPr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一、血管支架置入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术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4335" y="1516380"/>
            <a:ext cx="4062730" cy="3394710"/>
          </a:xfrm>
        </p:spPr>
        <p:txBody>
          <a:bodyPr/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支架</a:t>
            </a:r>
            <a:r>
              <a:rPr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置入</a:t>
            </a:r>
            <a:r>
              <a:rPr lang="zh-CN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血管</a:t>
            </a:r>
            <a:r>
              <a:rPr lang="zh-CN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zh-CN" sz="2000" dirty="0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主要分为冠状</a:t>
            </a:r>
            <a:r>
              <a:rPr lang="zh-CN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动脉</a:t>
            </a:r>
            <a:r>
              <a:rPr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zh-CN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周围</a:t>
            </a:r>
            <a:r>
              <a:rPr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血管</a:t>
            </a:r>
            <a:r>
              <a:rPr lang="zh-CN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两类</a:t>
            </a:r>
            <a:r>
              <a:rPr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z="2000" dirty="0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在周围血管中，</a:t>
            </a:r>
            <a:r>
              <a:rPr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颈动脉、颅外动脉、</a:t>
            </a:r>
            <a:endParaRPr sz="2000" dirty="0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颅内动脉等几个重要血管单独列出</a:t>
            </a:r>
            <a:endParaRPr sz="2000" dirty="0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编码</a:t>
            </a:r>
            <a:r>
              <a:rPr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，其他均归类于周围血管。</a:t>
            </a:r>
            <a:endParaRPr sz="2000" dirty="0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5086350" y="1410335"/>
            <a:ext cx="4073525" cy="33947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血管支架</a:t>
            </a:r>
            <a:r>
              <a:rPr lang="zh-CN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lang="zh-CN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种类：</a:t>
            </a:r>
            <a:endParaRPr lang="zh-CN" sz="2000" dirty="0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         </a:t>
            </a:r>
            <a:r>
              <a:rPr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裸支架  bare stent</a:t>
            </a:r>
            <a:endParaRPr kumimoji="0" sz="2000" b="0" i="0" u="none" strike="noStrike" cap="none" spc="0" normalizeH="0" baseline="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涂层支架  coated stent</a:t>
            </a:r>
            <a:endParaRPr kumimoji="0" sz="2000" b="0" i="0" u="none" strike="noStrike" cap="none" spc="0" normalizeH="0" baseline="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药物洗脱支架  eluting sten</a:t>
            </a:r>
            <a:endParaRPr sz="2000" dirty="0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裸支架和药物涂层支架被分类在一</a:t>
            </a:r>
            <a:endParaRPr sz="2000" dirty="0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起，药物洗脱支架单独分类。</a:t>
            </a:r>
            <a:endParaRPr sz="2000" dirty="0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827905" y="1485900"/>
            <a:ext cx="12065" cy="3143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4880" y="724535"/>
            <a:ext cx="8189595" cy="3902710"/>
          </a:xfrm>
        </p:spPr>
        <p:txBody>
          <a:bodyPr/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插入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支架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--动脉（裸）（结合的）（药物涂层）（非药物洗脱）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---非冠状血管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----周围的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-----裸，药物涂层39.90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-----药物洗脱00.55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26050" y="3017520"/>
            <a:ext cx="3350895" cy="681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血管支架置入术的主导词为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插入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endParaRPr lang="zh-CN" altLang="en-US" sz="2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561340"/>
          </a:xfrm>
        </p:spPr>
        <p:txBody>
          <a:bodyPr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血管支架置入术的编码规则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1975" y="1371600"/>
            <a:ext cx="8380095" cy="3394710"/>
          </a:xfrm>
        </p:spPr>
        <p:txBody>
          <a:bodyPr/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 </a:t>
            </a:r>
            <a:r>
              <a:rPr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分类时应首先确定置入支架的</a:t>
            </a:r>
            <a:r>
              <a:rPr lang="zh-CN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血管</a:t>
            </a:r>
            <a:r>
              <a:rPr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部位</a:t>
            </a:r>
            <a:r>
              <a:rPr lang="zh-CN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z="2000" dirty="0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 其次确定支架类型</a:t>
            </a:r>
            <a:r>
              <a:rPr lang="zh-CN" altLang="en-US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000" dirty="0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 再次确定同时进行的操作</a:t>
            </a:r>
            <a:r>
              <a:rPr lang="zh-CN" altLang="en-US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000" dirty="0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 同时确定操作血管的数量（00.40-00.43）及置入支架的数量（00.45-</a:t>
            </a:r>
            <a:endParaRPr lang="en-US" altLang="zh-CN" sz="2000" dirty="0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00.48）</a:t>
            </a:r>
            <a:endParaRPr lang="en-US" altLang="zh-CN" sz="2000" dirty="0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 最后确定是否有分叉血管的操作（00.44）</a:t>
            </a:r>
            <a:endParaRPr lang="en-US" altLang="zh-CN" sz="2000" dirty="0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561340"/>
          </a:xfrm>
        </p:spPr>
        <p:txBody>
          <a:bodyPr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二、颅骨成形术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8655" y="1516380"/>
            <a:ext cx="8202930" cy="3394710"/>
          </a:xfrm>
        </p:spPr>
        <p:txBody>
          <a:bodyPr/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又称颅骨修补术</a:t>
            </a:r>
            <a:r>
              <a:rPr lang="zh-CN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根据其使用的材料分类于02.03-02.05。</a:t>
            </a:r>
            <a:endParaRPr sz="2000" dirty="0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en-US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用骨瓣的颅骨修补术，编码02.03</a:t>
            </a:r>
            <a:r>
              <a:rPr lang="zh-CN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sz="2000" dirty="0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en-US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颅骨骨（膜）移植术（自体的）（异体的），编码02.04</a:t>
            </a:r>
            <a:r>
              <a:rPr lang="zh-CN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sz="2000" dirty="0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en-US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颅骨（金属）板置入术，编码02.05</a:t>
            </a:r>
            <a:r>
              <a:rPr lang="zh-CN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sz="2000" dirty="0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561340"/>
          </a:xfrm>
        </p:spPr>
        <p:txBody>
          <a:bodyPr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三、白内障摘除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术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50290" y="1485900"/>
            <a:ext cx="8202930" cy="3394710"/>
          </a:xfrm>
        </p:spPr>
        <p:txBody>
          <a:bodyPr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白内障囊内摘出术（最早期）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13.1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传统白内障囊外摘出术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13.2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超声乳化白内障摘除术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13.41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主导词要选择“抽出（摘出术）”，</a:t>
            </a:r>
            <a:r>
              <a:rPr 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同时</a:t>
            </a:r>
            <a:r>
              <a:rPr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要特别注意人工晶体的植入术是一期还是二期。</a:t>
            </a:r>
            <a:endParaRPr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584200"/>
          </a:xfrm>
        </p:spPr>
        <p:txBody>
          <a:bodyPr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四、鼻内上颌窦切开术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0915" y="1598295"/>
            <a:ext cx="7424420" cy="560070"/>
          </a:xfrm>
        </p:spPr>
        <p:txBody>
          <a:bodyPr/>
          <a:p>
            <a:pPr indent="0" fontAlgn="auto">
              <a:lnSpc>
                <a:spcPct val="125000"/>
              </a:lnSpc>
              <a:spcBef>
                <a:spcPts val="0"/>
              </a:spcBef>
              <a:buNone/>
            </a:pPr>
            <a:r>
              <a:rPr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又称为“下鼻道开窗术”或“鼻内上颌窦开窗术”</a:t>
            </a:r>
            <a:endParaRPr sz="20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52550" y="2372360"/>
            <a:ext cx="67983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主导词为“窦切开术（鼻的）”或“窦切开术（鼻窦）”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75410" y="3114040"/>
            <a:ext cx="68103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涉及多个鼻窦开窗术时应编码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22.53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561340"/>
          </a:xfrm>
        </p:spPr>
        <p:txBody>
          <a:bodyPr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五、肺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切除术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50290" y="1485900"/>
            <a:ext cx="8202930" cy="3394710"/>
          </a:xfrm>
        </p:spPr>
        <p:txBody>
          <a:bodyPr/>
          <a:p>
            <a:pPr marL="342900" marR="0" indent="-342900" algn="l" defTabSz="914400" rtl="0" eaLnBrk="0" fontAlgn="base" latinLnBrk="0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32.2  </a:t>
            </a:r>
            <a:r>
              <a:rPr lang="zh-CN" altLang="en-US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肺病损或肺组织的局部切除术或破坏术</a:t>
            </a:r>
            <a:endParaRPr kumimoji="0" lang="zh-CN" altLang="en-US" sz="2000" b="0" i="0" u="none" strike="noStrike" kern="0" cap="none" spc="0" normalizeH="0" baseline="0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indent="-342900" algn="l" defTabSz="914400" rtl="0" eaLnBrk="0" fontAlgn="base" latinLnBrk="0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32.3  </a:t>
            </a:r>
            <a:r>
              <a:rPr lang="zh-CN" altLang="en-US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肺节段切除术</a:t>
            </a:r>
            <a:endParaRPr kumimoji="0" lang="zh-CN" altLang="en-US" sz="2000" b="0" i="0" u="none" strike="noStrike" kern="0" cap="none" spc="0" normalizeH="0" baseline="0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indent="-342900" algn="l" defTabSz="914400" rtl="0" eaLnBrk="0" fontAlgn="base" latinLnBrk="0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32.4  </a:t>
            </a:r>
            <a:r>
              <a:rPr lang="zh-CN" altLang="en-US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肺叶切除术</a:t>
            </a:r>
            <a:endParaRPr kumimoji="0" lang="zh-CN" altLang="en-US" sz="2000" b="0" i="0" u="none" strike="noStrike" kern="0" cap="none" spc="0" normalizeH="0" baseline="0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indent="-342900" algn="l" defTabSz="914400" rtl="0" eaLnBrk="0" fontAlgn="base" latinLnBrk="0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32.5  </a:t>
            </a:r>
            <a:r>
              <a:rPr lang="zh-CN" altLang="en-US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肺切除术</a:t>
            </a:r>
            <a:endParaRPr kumimoji="0" lang="zh-CN" altLang="en-US" sz="2000" b="0" i="0" u="none" strike="noStrike" kern="0" cap="none" spc="0" normalizeH="0" baseline="0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indent="-342900" algn="l" defTabSz="914400" rtl="0" eaLnBrk="0" fontAlgn="base" latinLnBrk="0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32.6  </a:t>
            </a:r>
            <a:r>
              <a:rPr lang="zh-CN" altLang="en-US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胸腔结构的根治性清扫术（支气管、肺叶、臂丛、肋间结构、肋骨和交感神经的大块清扫</a:t>
            </a:r>
            <a:r>
              <a:rPr lang="zh-CN" altLang="en-US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术）</a:t>
            </a:r>
            <a:endParaRPr kumimoji="0" lang="zh-CN" altLang="en-US" sz="2000" b="0" i="0" u="none" strike="noStrike" kern="0" cap="none" spc="0" normalizeH="0" baseline="0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74104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患者男性，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67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岁。视力下降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年余，查体：晶体混浊，双眼底不入。入院诊断为双老年性白内障，入院行双眼白内障超声乳化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人工晶体植入。</a:t>
            </a:r>
            <a:endParaRPr lang="zh-CN" altLang="en-US" sz="20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508000" fontAlgn="auto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en-US" altLang="zh-CN" sz="2000" noProof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53590" y="2284730"/>
            <a:ext cx="589407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主要诊断：右眼老年性白内障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H25.9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手术名称：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右眼白内障超声乳化抽吸术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13.41</a:t>
            </a:r>
            <a:endParaRPr lang="en-US" alt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人工晶体植入术 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13.71</a:t>
            </a:r>
            <a:endParaRPr lang="en-US" alt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上箭头标注 3"/>
          <p:cNvSpPr/>
          <p:nvPr/>
        </p:nvSpPr>
        <p:spPr>
          <a:xfrm>
            <a:off x="5263515" y="3622675"/>
            <a:ext cx="2377440" cy="91567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8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手术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操作分类编码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561340"/>
          </a:xfrm>
        </p:spPr>
        <p:txBody>
          <a:bodyPr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六、冠状动脉搭桥术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9745" y="1485900"/>
            <a:ext cx="8812530" cy="3394710"/>
          </a:xfrm>
        </p:spPr>
        <p:txBody>
          <a:bodyPr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又称</a:t>
            </a:r>
            <a:r>
              <a:rPr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冠状动脉旁路移植术（coronary artery bypass grafting，简称CABG)</a:t>
            </a:r>
            <a:endParaRPr sz="2000" kern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冠状动脉搭桥术</a:t>
            </a:r>
            <a:r>
              <a:rPr lang="zh-CN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的编码规则：</a:t>
            </a:r>
            <a:endParaRPr sz="2000" kern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marR="0" indent="-457200" algn="l" defTabSz="914400" rtl="0" eaLnBrk="0" fontAlgn="base" latinLnBrk="0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</a:pPr>
            <a:r>
              <a:rPr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首先确定血管重建方式，即冠状动脉与哪根血管进行了搭桥，重建方式不同编码不同；</a:t>
            </a:r>
            <a:endParaRPr sz="2000" kern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marR="0" indent="-457200" algn="l" defTabSz="914400" rtl="0" eaLnBrk="0" fontAlgn="base" latinLnBrk="0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其次需要区分搭桥</a:t>
            </a:r>
            <a:r>
              <a:rPr lang="zh-CN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冠状动脉的</a:t>
            </a:r>
            <a:r>
              <a:rPr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数量，即解决了几根狭窄闭塞的冠脉</a:t>
            </a:r>
            <a:r>
              <a:rPr lang="zh-CN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动脉</a:t>
            </a:r>
            <a:r>
              <a:rPr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z="2000" kern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6460" y="741680"/>
            <a:ext cx="7872095" cy="3952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eaLnBrk="1" hangingPunct="1">
              <a:buFontTx/>
              <a:buNone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 b="1" smtClean="0">
                <a:sym typeface="+mn-ea"/>
              </a:rPr>
              <a:t>例</a:t>
            </a:r>
            <a:endParaRPr lang="zh-CN" altLang="en-US" sz="2000" b="1" smtClean="0">
              <a:sym typeface="+mn-ea"/>
            </a:endParaRPr>
          </a:p>
          <a:p>
            <a:pPr eaLnBrk="1" hangingPunct="1">
              <a:buFontTx/>
              <a:buNone/>
            </a:pPr>
            <a:r>
              <a:rPr lang="zh-CN" altLang="en-US" sz="20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查找编码：颈总动脉</a:t>
            </a:r>
            <a:r>
              <a:rPr lang="en-US" altLang="zh-CN" sz="20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</a:t>
            </a:r>
            <a:r>
              <a:rPr lang="zh-CN" altLang="en-US" sz="20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腋动脉血管搭桥术</a:t>
            </a:r>
            <a:endParaRPr lang="zh-CN" altLang="en-US" sz="2000" b="1" smtClean="0">
              <a:solidFill>
                <a:schemeClr val="tx1"/>
              </a:solidFill>
              <a:highlight>
                <a:srgbClr val="0000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zh-CN" altLang="en-US" sz="20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en-US" altLang="zh-CN" sz="20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</a:t>
            </a:r>
            <a:r>
              <a:rPr lang="zh-CN" altLang="en-US" sz="20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主导词：旁路术</a:t>
            </a:r>
            <a:endParaRPr lang="zh-CN" altLang="en-US" sz="20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         -</a:t>
            </a:r>
            <a:r>
              <a:rPr lang="zh-CN" altLang="en-US" sz="20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血管</a:t>
            </a:r>
            <a:r>
              <a:rPr lang="zh-CN" altLang="en-US" sz="20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                   </a:t>
            </a:r>
            <a:endParaRPr lang="zh-CN" altLang="en-US" sz="20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0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0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        - -</a:t>
            </a:r>
            <a:r>
              <a:rPr lang="zh-CN" altLang="en-US" sz="20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颈动脉与锁骨下动脉  </a:t>
            </a:r>
            <a:r>
              <a:rPr lang="en-US" altLang="zh-CN" sz="20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39.22</a:t>
            </a:r>
            <a:endParaRPr lang="en-US" altLang="zh-CN" sz="20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FontTx/>
              <a:buNone/>
            </a:pPr>
            <a:r>
              <a:rPr lang="en-US" altLang="zh-CN" sz="20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</a:t>
            </a:r>
            <a:r>
              <a:rPr lang="zh-CN" altLang="en-US" sz="20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主导词也可以选择</a:t>
            </a:r>
            <a:r>
              <a:rPr lang="en-US" altLang="zh-CN" sz="20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分流</a:t>
            </a:r>
            <a:r>
              <a:rPr lang="en-US" altLang="zh-CN" sz="20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en-US" altLang="zh-CN" sz="20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吻合术</a:t>
            </a:r>
            <a:r>
              <a:rPr lang="en-US" altLang="zh-CN" sz="20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endParaRPr lang="zh-CN" altLang="en-US" sz="20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zh-CN" altLang="en-US" sz="20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20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这里需要用解剖知识帮助选择修饰成分。腋动脉是锁骨下动脉的延续，因此当修饰词中找不到腋动脉时，采取放大归类的原则，归入到锁骨下动脉。 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576580"/>
          </a:xfrm>
        </p:spPr>
        <p:txBody>
          <a:bodyPr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七、造血干细胞移植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3" name="Rectangle 3"/>
          <p:cNvSpPr>
            <a:spLocks noGrp="1"/>
          </p:cNvSpPr>
          <p:nvPr/>
        </p:nvSpPr>
        <p:spPr>
          <a:xfrm>
            <a:off x="1099820" y="1501140"/>
            <a:ext cx="7566025" cy="29413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eaLnBrk="1" hangingPunct="1"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latin typeface="仿宋_GB2312" pitchFamily="49" charset="-122"/>
                <a:ea typeface="仿宋_GB2312" pitchFamily="49" charset="-122"/>
              </a:rPr>
              <a:t>        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自体       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亲缘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eaLnBrk="1" hangingPunct="1"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造血干细胞移植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异基因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eaLnBrk="1" hangingPunct="1"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供体来源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     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异体      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非亲缘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同基因：孪生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ea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骨髓移植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(BMT)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eaLnBrk="1" hangingPunct="1"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造血干细胞移植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外周造血干细胞移植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(PBSCT)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eaLnBrk="1" hangingPunct="1"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根据组织来源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脐血移植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(CBT)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65" name="AutoShape 6"/>
          <p:cNvSpPr/>
          <p:nvPr/>
        </p:nvSpPr>
        <p:spPr>
          <a:xfrm>
            <a:off x="3317240" y="1804035"/>
            <a:ext cx="120650" cy="824230"/>
          </a:xfrm>
          <a:prstGeom prst="leftBrace">
            <a:avLst>
              <a:gd name="adj1" fmla="val 103684"/>
              <a:gd name="adj2" fmla="val 50000"/>
            </a:avLst>
          </a:prstGeom>
          <a:noFill/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just"/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AutoShape 6"/>
          <p:cNvSpPr/>
          <p:nvPr/>
        </p:nvSpPr>
        <p:spPr>
          <a:xfrm>
            <a:off x="4312920" y="2268220"/>
            <a:ext cx="108585" cy="740410"/>
          </a:xfrm>
          <a:prstGeom prst="leftBrace">
            <a:avLst>
              <a:gd name="adj1" fmla="val 103684"/>
              <a:gd name="adj2" fmla="val 50000"/>
            </a:avLst>
          </a:prstGeom>
          <a:noFill/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just"/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549900" y="1900555"/>
            <a:ext cx="108585" cy="740410"/>
          </a:xfrm>
          <a:prstGeom prst="leftBrace">
            <a:avLst>
              <a:gd name="adj1" fmla="val 103684"/>
              <a:gd name="adj2" fmla="val 50000"/>
            </a:avLst>
          </a:prstGeom>
          <a:noFill/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just"/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AutoShape 6"/>
          <p:cNvSpPr/>
          <p:nvPr/>
        </p:nvSpPr>
        <p:spPr>
          <a:xfrm>
            <a:off x="3342005" y="3348355"/>
            <a:ext cx="108585" cy="740410"/>
          </a:xfrm>
          <a:prstGeom prst="leftBrace">
            <a:avLst>
              <a:gd name="adj1" fmla="val 103684"/>
              <a:gd name="adj2" fmla="val 50000"/>
            </a:avLst>
          </a:prstGeom>
          <a:noFill/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just"/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681355" y="889000"/>
            <a:ext cx="8080375" cy="3905885"/>
          </a:xfrm>
        </p:spPr>
        <p:txBody>
          <a:bodyPr/>
          <a:p>
            <a:pPr algn="just" eaLnBrk="1" hangingPunct="1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造血干细胞移植的编码方法：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1" hangingPunct="1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1.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首先明确移植的具体类型；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eaLnBrk="1" hangingPunct="1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明确供体类型：自体、异体；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eaLnBrk="1" hangingPunct="1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明确有无净化：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根据有无对移植物中肿瘤细胞和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细胞清除，分为净化和非净化。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9"/>
          <p:cNvSpPr txBox="1"/>
          <p:nvPr/>
        </p:nvSpPr>
        <p:spPr>
          <a:xfrm>
            <a:off x="3894446" y="1293219"/>
            <a:ext cx="1714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四节</a:t>
            </a:r>
            <a:endParaRPr lang="en-US" altLang="zh-CN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974072" y="2314843"/>
            <a:ext cx="746569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latin typeface="Times New Roman" panose="02020603050405020304"/>
                <a:ea typeface="黑体" panose="02010609060101010101" pitchFamily="49" charset="-122"/>
              </a:rPr>
              <a:t>手术操作</a:t>
            </a:r>
            <a:r>
              <a:rPr lang="en-US" altLang="zh-CN" sz="4000" b="1" dirty="0">
                <a:latin typeface="Times New Roman" panose="02020603050405020304"/>
                <a:ea typeface="黑体" panose="02010609060101010101" pitchFamily="49" charset="-122"/>
              </a:rPr>
              <a:t>分类11-18章的指导内容</a:t>
            </a:r>
            <a:endParaRPr lang="zh-CN" altLang="en-US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6"/>
          <p:cNvSpPr txBox="1"/>
          <p:nvPr/>
        </p:nvSpPr>
        <p:spPr>
          <a:xfrm>
            <a:off x="298450" y="352425"/>
            <a:ext cx="890714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8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一、腹股沟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疝修补术  </a:t>
            </a:r>
            <a:endParaRPr lang="en-US" altLang="zh-CN" sz="2400" b="1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病案信息学（第三版）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637540" y="1444625"/>
            <a:ext cx="8229600" cy="31311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 fontAlgn="auto"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腹股沟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疝修补术分类于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17.1-17.2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53.0-53.1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，需要注意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以下内容：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endParaRPr lang="en-US" altLang="zh-CN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609600" indent="-609600" algn="just" eaLnBrk="1" hangingPunct="1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手术入路，是开放性的还是腹腔镜手术；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609600" indent="-609600" algn="just" eaLnBrk="1" hangingPunct="1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2.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单纯修补，还是伴有移植物、假体的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补片修补；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09600" indent="-609600" algn="just" eaLnBrk="1" hangingPunct="1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疝手术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的单双侧；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09600" indent="-609600" algn="just" eaLnBrk="1" hangingPunct="1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腹股沟疝的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类型，是斜疝还是直疝。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09600" indent="-609600" algn="just" eaLnBrk="1" hangingPunct="1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09600" indent="-609600" algn="just" eaLnBrk="1" hangingPunct="1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75218" y="1400176"/>
            <a:ext cx="8553927" cy="3394472"/>
          </a:xfrm>
        </p:spPr>
        <p:txBody>
          <a:bodyPr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体外冲击波碎石（ESWL）98.51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输尿管镜碎石术（URL）56.0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经皮肾镜取石术（PCNL）55.03-55.04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4.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腹腔镜取石术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如腹腔镜下输尿管切开取石术56.2，腹腔镜下肾盂切开取石术55.11。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5.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开放性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手术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268605" y="347345"/>
            <a:ext cx="890714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8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泌尿系统结石手术</a:t>
            </a:r>
            <a:endParaRPr lang="zh-CN" altLang="en-US" sz="28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泌尿系统结石开放手术根据结石所在部位不同，编码不同：</a:t>
            </a:r>
            <a:b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</a:t>
            </a:r>
            <a:b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/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2684780" y="1731010"/>
            <a:ext cx="3662045" cy="286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肾盂切开取石术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55.11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肾实质切开取石术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55.01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输尿管切开取石术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56.2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膀胱切开取石术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57.19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尿道切开取石术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58.0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4980" y="511175"/>
            <a:ext cx="8554085" cy="516890"/>
          </a:xfrm>
        </p:spPr>
        <p:txBody>
          <a:bodyPr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三、男性绝育术</a:t>
            </a:r>
            <a:b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28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980" y="1270000"/>
            <a:ext cx="8554085" cy="3324860"/>
          </a:xfrm>
        </p:spPr>
        <p:txBody>
          <a:bodyPr/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男性绝育术分类的轴心为手术术式：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371600" indent="0" fontAlgn="auto">
              <a:lnSpc>
                <a:spcPct val="170000"/>
              </a:lnSpc>
              <a:spcBef>
                <a:spcPts val="0"/>
              </a:spcBef>
              <a:buFont typeface="Wingdings" panose="05000000000000000000" charset="0"/>
              <a:buChar char="Ø"/>
              <a:extLst>
                <a:ext uri="{35155182-B16C-46BC-9424-99874614C6A1}">
                  <wpsdc:marlchars xmlns:wpsdc="http://www.wps.cn/officeDocument/2017/drawingmlCustomData" val="600" checksum="3581418924"/>
                </a:ext>
              </a:extLst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输精管结扎术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63.71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371600" indent="0" fontAlgn="auto">
              <a:lnSpc>
                <a:spcPct val="170000"/>
              </a:lnSpc>
              <a:spcBef>
                <a:spcPts val="0"/>
              </a:spcBef>
              <a:buFont typeface="Wingdings" panose="05000000000000000000" charset="0"/>
              <a:buChar char="Ø"/>
              <a:extLst>
                <a:ext uri="{35155182-B16C-46BC-9424-99874614C6A1}">
                  <wpsdc:marlchars xmlns:wpsdc="http://www.wps.cn/officeDocument/2017/drawingmlCustomData" val="600" checksum="3581418924"/>
                </a:ext>
              </a:extLst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精索结扎术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63.72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371600" indent="0" fontAlgn="auto">
              <a:lnSpc>
                <a:spcPct val="170000"/>
              </a:lnSpc>
              <a:spcBef>
                <a:spcPts val="0"/>
              </a:spcBef>
              <a:buFont typeface="Wingdings" panose="05000000000000000000" charset="0"/>
              <a:buChar char="Ø"/>
              <a:extLst>
                <a:ext uri="{35155182-B16C-46BC-9424-99874614C6A1}">
                  <wpsdc:marlchars xmlns:wpsdc="http://www.wps.cn/officeDocument/2017/drawingmlCustomData" val="600" checksum="3581418924"/>
                </a:ext>
              </a:extLst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输精管切除术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63.73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4980" y="511175"/>
            <a:ext cx="8554085" cy="516890"/>
          </a:xfrm>
        </p:spPr>
        <p:txBody>
          <a:bodyPr/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四、卵巢癌根治术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980" y="1200150"/>
            <a:ext cx="8554085" cy="3394710"/>
          </a:xfrm>
        </p:spPr>
        <p:txBody>
          <a:bodyPr/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1.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卵巢癌根治术</a:t>
            </a:r>
            <a:r>
              <a:rPr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是卵巢癌手术治疗的统称，是一个不规范的手术名称。</a:t>
            </a:r>
            <a:endParaRPr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2. </a:t>
            </a:r>
            <a:r>
              <a:rPr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应仔细阅读手术记录，确定手术切除的范围、入路逐一编码。</a:t>
            </a:r>
            <a:endParaRPr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3. </a:t>
            </a:r>
            <a:r>
              <a:rPr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同时要注意另编码，如盆腔淋巴结清扫40.59、大网膜切除术54.4、附带阑尾切除术47.19等。</a:t>
            </a:r>
            <a:endParaRPr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9"/>
          <p:cNvSpPr txBox="1"/>
          <p:nvPr/>
        </p:nvSpPr>
        <p:spPr>
          <a:xfrm>
            <a:off x="3879841" y="1402439"/>
            <a:ext cx="1714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一节</a:t>
            </a:r>
            <a:endParaRPr lang="en-US" altLang="zh-CN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2603800" y="2375168"/>
            <a:ext cx="42672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latin typeface="Times New Roman" panose="02020603050405020304"/>
                <a:ea typeface="黑体" panose="02010609060101010101" pitchFamily="49" charset="-122"/>
              </a:rPr>
              <a:t>手术</a:t>
            </a:r>
            <a:r>
              <a:rPr lang="zh-CN" altLang="en-US" sz="4000" b="1" dirty="0">
                <a:latin typeface="Times New Roman" panose="02020603050405020304"/>
                <a:ea typeface="黑体" panose="02010609060101010101" pitchFamily="49" charset="-122"/>
              </a:rPr>
              <a:t>操作分类</a:t>
            </a:r>
            <a:r>
              <a:rPr lang="zh-CN" altLang="en-US" sz="4000" b="1" dirty="0">
                <a:latin typeface="Times New Roman" panose="02020603050405020304"/>
                <a:ea typeface="黑体" panose="02010609060101010101" pitchFamily="49" charset="-122"/>
              </a:rPr>
              <a:t>概述</a:t>
            </a:r>
            <a:endParaRPr lang="zh-CN" altLang="en-US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4980" y="605155"/>
            <a:ext cx="8554085" cy="516890"/>
          </a:xfrm>
        </p:spPr>
        <p:txBody>
          <a:bodyPr/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五、剖宫产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9345" y="1398270"/>
            <a:ext cx="7225030" cy="2887980"/>
          </a:xfrm>
        </p:spPr>
        <p:txBody>
          <a:bodyPr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zh-CN" altLang="en-US" sz="200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常见术式：</a:t>
            </a:r>
            <a:endParaRPr lang="en-US" altLang="zh-CN" sz="2000" noProof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en-US" altLang="zh-CN" sz="200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1. </a:t>
            </a:r>
            <a:r>
              <a:rPr lang="zh-CN" altLang="en-US" sz="200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子宫下段式</a:t>
            </a:r>
            <a:r>
              <a:rPr lang="zh-CN" altLang="en-US" sz="200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剖宫产</a:t>
            </a:r>
            <a:r>
              <a:rPr lang="en-US" altLang="zh-CN" sz="200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74.1</a:t>
            </a:r>
            <a:endParaRPr kumimoji="0" lang="en-US" altLang="zh-CN" sz="2000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en-US" altLang="zh-CN" sz="200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2. </a:t>
            </a:r>
            <a:r>
              <a:rPr lang="zh-CN" altLang="en-US" sz="200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子宫体式</a:t>
            </a:r>
            <a:r>
              <a:rPr lang="zh-CN" altLang="en-US" sz="200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剖宫产</a:t>
            </a:r>
            <a:r>
              <a:rPr lang="en-US" altLang="zh-CN" sz="200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74.0</a:t>
            </a:r>
            <a:endParaRPr kumimoji="0" lang="en-US" altLang="zh-CN" sz="2000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en-US" altLang="zh-CN" sz="200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3. </a:t>
            </a:r>
            <a:r>
              <a:rPr lang="zh-CN" altLang="en-US" sz="200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腹膜外剖宫产</a:t>
            </a:r>
            <a:r>
              <a:rPr lang="en-US" altLang="zh-CN" sz="200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74.2</a:t>
            </a:r>
            <a:endParaRPr kumimoji="0" lang="en-US" altLang="zh-CN" sz="2000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en-US" altLang="zh-CN" sz="200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4. </a:t>
            </a:r>
            <a:r>
              <a:rPr lang="zh-CN" altLang="en-US" sz="200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剖宫产同时做子宫切除</a:t>
            </a:r>
            <a:r>
              <a:rPr lang="en-US" altLang="zh-CN" sz="200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en-US" sz="200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另编码：子宫切除术</a:t>
            </a:r>
            <a:endParaRPr kumimoji="0" lang="en-US" altLang="zh-CN" sz="2000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4980" y="511175"/>
            <a:ext cx="8554085" cy="516890"/>
          </a:xfrm>
        </p:spPr>
        <p:txBody>
          <a:bodyPr/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六、</a:t>
            </a:r>
            <a:r>
              <a:rPr lang="zh-CN" altLang="en-US" sz="2800" b="1" kern="0" noProof="0" dirty="0" smtClean="0">
                <a:ln>
                  <a:noFill/>
                </a:ln>
                <a:solidFill>
                  <a:srgbClr val="0002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脊柱融合术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51610" y="2042795"/>
            <a:ext cx="7165975" cy="2312670"/>
          </a:xfrm>
        </p:spPr>
        <p:txBody>
          <a:bodyPr/>
          <a:p>
            <a:pPr marL="357505" marR="0" lvl="0" indent="-357505" algn="just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2000" kern="0" noProof="0" dirty="0" smtClean="0">
                <a:ln>
                  <a:noFill/>
                </a:ln>
                <a:solidFill>
                  <a:srgbClr val="0002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 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0002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分类轴心为</a:t>
            </a:r>
            <a:r>
              <a:rPr lang="en-US" altLang="zh-CN" sz="2000" kern="0" noProof="0" dirty="0" smtClean="0">
                <a:ln>
                  <a:noFill/>
                </a:ln>
                <a:solidFill>
                  <a:srgbClr val="0002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: 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0002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脊柱融合的部位和入路</a:t>
            </a:r>
            <a:endParaRPr lang="zh-CN" altLang="en-US" sz="2000" kern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zh-CN" altLang="en-US" sz="2000" kern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 kern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0002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如：腰椎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0002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椎体间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0002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前路融合术的编码为</a:t>
            </a:r>
            <a:r>
              <a:rPr lang="en-US" altLang="zh-CN" sz="2000" kern="0" noProof="0" dirty="0" smtClean="0">
                <a:ln>
                  <a:noFill/>
                </a:ln>
                <a:solidFill>
                  <a:srgbClr val="0002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81.06</a:t>
            </a:r>
            <a:endParaRPr lang="en-US" altLang="zh-CN" sz="2000" kern="0" noProof="0" dirty="0" smtClean="0">
              <a:ln>
                <a:noFill/>
              </a:ln>
              <a:solidFill>
                <a:srgbClr val="000203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2000" kern="0" noProof="0" dirty="0" smtClean="0">
                <a:ln>
                  <a:noFill/>
                </a:ln>
                <a:solidFill>
                  <a:srgbClr val="0002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0002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腰椎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0002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椎体间后路融合术的编码为</a:t>
            </a:r>
            <a:r>
              <a:rPr lang="en-US" altLang="zh-CN" sz="2000" kern="0" noProof="0" dirty="0" smtClean="0">
                <a:ln>
                  <a:noFill/>
                </a:ln>
                <a:solidFill>
                  <a:srgbClr val="0002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81.08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203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2000" kern="0" noProof="0" dirty="0" smtClean="0">
                <a:ln>
                  <a:noFill/>
                </a:ln>
                <a:solidFill>
                  <a:srgbClr val="0002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 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0002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主导词查“融合术”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203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203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322" name="内容占位符 2"/>
          <p:cNvSpPr>
            <a:spLocks noGrp="1"/>
          </p:cNvSpPr>
          <p:nvPr/>
        </p:nvSpPr>
        <p:spPr>
          <a:xfrm>
            <a:off x="890905" y="1329690"/>
            <a:ext cx="5868035" cy="5784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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5A997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9pPr>
          </a:lstStyle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2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脊柱融合术（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2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81.00—81.08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2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2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203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2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203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203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4980" y="511175"/>
            <a:ext cx="8554085" cy="516890"/>
          </a:xfrm>
        </p:spPr>
        <p:txBody>
          <a:bodyPr/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七、髋关节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置换术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684067" name="Group 35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39445" y="1290955"/>
          <a:ext cx="8225155" cy="3366770"/>
        </p:xfrm>
        <a:graphic>
          <a:graphicData uri="http://schemas.openxmlformats.org/drawingml/2006/table">
            <a:tbl>
              <a:tblPr/>
              <a:tblGrid>
                <a:gridCol w="2799715"/>
                <a:gridCol w="2574290"/>
                <a:gridCol w="2851150"/>
              </a:tblGrid>
              <a:tr h="40386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203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全髋关节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20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203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部分髋关节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20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203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髋关节置换术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20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203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81.51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20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203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00.74—00.77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20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203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81.52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20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203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00.74—00.77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20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203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髋关节置换修复术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20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203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00.70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20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203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00.74—00.77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20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203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00.71-00.73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20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203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00.74—00.77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20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931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203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髋关节表面置换术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20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203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00.85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20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203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00.86-00.87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20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4980" y="559435"/>
            <a:ext cx="8554085" cy="516890"/>
          </a:xfrm>
        </p:spPr>
        <p:txBody>
          <a:bodyPr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八、乳房切除术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/>
        </p:nvSpPr>
        <p:spPr>
          <a:xfrm>
            <a:off x="557530" y="1602105"/>
            <a:ext cx="3594735" cy="23247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病损切除术   85.21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象限切除术   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85.22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次全切除术   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85.23 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皮下切除术   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85.33-85.36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Tx/>
              <a:buNone/>
              <a:defRPr/>
            </a:pP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4990" y="1602105"/>
            <a:ext cx="4926330" cy="2430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Tx/>
              <a:buNone/>
              <a:defRPr/>
            </a:pPr>
            <a:r>
              <a:rPr lang="en-US" altLang="zh-CN" sz="20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 </a:t>
            </a:r>
            <a:r>
              <a:rPr lang="zh-CN" altLang="en-US" sz="20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单纯切除术  </a:t>
            </a:r>
            <a:r>
              <a:rPr lang="en-US" altLang="zh-CN" sz="20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85.41-85.42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Tx/>
              <a:buNone/>
              <a:defRPr/>
            </a:pPr>
            <a:r>
              <a:rPr lang="en-US" altLang="zh-CN" sz="20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6. </a:t>
            </a:r>
            <a:r>
              <a:rPr lang="zh-CN" altLang="en-US" sz="20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扩大单纯（改良）切除术</a:t>
            </a:r>
            <a:r>
              <a:rPr lang="en-US" altLang="zh-CN" sz="20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85.43-85.44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Tx/>
              <a:buNone/>
              <a:defRPr/>
            </a:pPr>
            <a:r>
              <a:rPr lang="en-US" altLang="zh-CN" sz="20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7. </a:t>
            </a:r>
            <a:r>
              <a:rPr lang="zh-CN" altLang="en-US" sz="20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根治术         </a:t>
            </a:r>
            <a:r>
              <a:rPr lang="en-US" altLang="zh-CN" sz="20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85.45-85.46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Tx/>
              <a:buNone/>
              <a:defRPr/>
            </a:pPr>
            <a:r>
              <a:rPr lang="en-US" altLang="zh-CN" sz="20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8. </a:t>
            </a:r>
            <a:r>
              <a:rPr lang="zh-CN" altLang="en-US" sz="20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扩大根治术  </a:t>
            </a:r>
            <a:r>
              <a:rPr lang="en-US" altLang="zh-CN" sz="20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85.47-85.48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4980" y="511175"/>
            <a:ext cx="8554085" cy="516890"/>
          </a:xfrm>
        </p:spPr>
        <p:txBody>
          <a:bodyPr/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九、常见诊断性操作的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编码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652270" y="1682750"/>
            <a:ext cx="3961130" cy="532130"/>
          </a:xfrm>
          <a:noFill/>
          <a:ln>
            <a:noFill/>
          </a:ln>
        </p:spPr>
        <p:txBody>
          <a:bodyPr/>
          <a:p>
            <a:pPr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脑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CT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87.03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29410" y="2212975"/>
            <a:ext cx="3302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脑核磁共振检查</a:t>
            </a:r>
            <a:r>
              <a:rPr lang="zh-CN" altLang="en-US" sz="2800" dirty="0">
                <a:latin typeface="宋体" panose="02010600030101010101" pitchFamily="2" charset="-122"/>
              </a:rPr>
              <a:t>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88.91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63700" y="2903855"/>
            <a:ext cx="32004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气管动脉造影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88.44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3700" y="3519170"/>
            <a:ext cx="29362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钡餐造影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87.61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内容占位符 2"/>
          <p:cNvSpPr txBox="1"/>
          <p:nvPr/>
        </p:nvSpPr>
        <p:spPr bwMode="auto">
          <a:xfrm>
            <a:off x="5635308" y="1622108"/>
            <a:ext cx="2116138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主导词：扫描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内容占位符 2"/>
          <p:cNvSpPr txBox="1"/>
          <p:nvPr/>
        </p:nvSpPr>
        <p:spPr bwMode="auto">
          <a:xfrm>
            <a:off x="5635625" y="2218055"/>
            <a:ext cx="2148205" cy="44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主导词：影像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内容占位符 2"/>
          <p:cNvSpPr txBox="1"/>
          <p:nvPr/>
        </p:nvSpPr>
        <p:spPr bwMode="auto">
          <a:xfrm>
            <a:off x="5651500" y="2766060"/>
            <a:ext cx="2623820" cy="454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主导词：动脉造影术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" name="内容占位符 2"/>
          <p:cNvSpPr txBox="1"/>
          <p:nvPr/>
        </p:nvSpPr>
        <p:spPr bwMode="auto">
          <a:xfrm>
            <a:off x="5635625" y="3377565"/>
            <a:ext cx="2529840" cy="7391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主导词：放射照相术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吞钡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10" grpId="0"/>
      <p:bldP spid="12" grpId="0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9"/>
          <p:cNvSpPr txBox="1"/>
          <p:nvPr/>
        </p:nvSpPr>
        <p:spPr>
          <a:xfrm>
            <a:off x="3894446" y="1293219"/>
            <a:ext cx="1714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五节</a:t>
            </a:r>
            <a:endParaRPr lang="en-US" altLang="zh-CN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2573320" y="2314843"/>
            <a:ext cx="42672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latin typeface="Times New Roman" panose="02020603050405020304"/>
                <a:ea typeface="黑体" panose="02010609060101010101" pitchFamily="49" charset="-122"/>
              </a:rPr>
              <a:t>主要手术</a:t>
            </a:r>
            <a:r>
              <a:rPr lang="zh-CN" altLang="en-US" sz="4000" b="1" dirty="0">
                <a:latin typeface="Times New Roman" panose="02020603050405020304"/>
                <a:ea typeface="黑体" panose="02010609060101010101" pitchFamily="49" charset="-122"/>
              </a:rPr>
              <a:t>操作选择</a:t>
            </a:r>
            <a:endParaRPr lang="zh-CN" altLang="en-US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4980" y="511175"/>
            <a:ext cx="8554085" cy="516890"/>
          </a:xfrm>
        </p:spPr>
        <p:txBody>
          <a:bodyPr/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一、主要手术操作选择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规则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980" y="1200150"/>
            <a:ext cx="8554085" cy="3394710"/>
          </a:xfrm>
        </p:spPr>
        <p:txBody>
          <a:bodyPr/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1.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总则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依据临床实际，选择本次住院过程中技术难度最大、过程最复杂的手术操作，无关住院科别与费用。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7555" y="610235"/>
            <a:ext cx="8155305" cy="4275455"/>
          </a:xfrm>
        </p:spPr>
        <p:txBody>
          <a:bodyPr/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2.细则</a:t>
            </a:r>
            <a:endParaRPr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（1）一般情况下，主要疾病诊断与主要手术操作是对应的。</a:t>
            </a:r>
            <a:endParaRPr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r>
              <a:rPr 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例如：</a:t>
            </a:r>
            <a:r>
              <a:rPr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患者因左耳反复流脓伴听力下降20年入院。</a:t>
            </a:r>
            <a:endParaRPr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</a:t>
            </a:r>
            <a:r>
              <a:rPr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主要诊断：慢性化脓性中耳炎</a:t>
            </a:r>
            <a:endParaRPr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</a:t>
            </a:r>
            <a:r>
              <a:rPr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手术名称：鼓室成形术</a:t>
            </a:r>
            <a:endParaRPr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</a:t>
            </a:r>
            <a:r>
              <a:rPr 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</a:t>
            </a:r>
            <a:r>
              <a:rPr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乳突根治术</a:t>
            </a:r>
            <a:endParaRPr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”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鼓室成形术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为主要手术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操作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980" y="629920"/>
            <a:ext cx="8554085" cy="4064000"/>
          </a:xfrm>
        </p:spPr>
        <p:txBody>
          <a:bodyPr/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2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细则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（2）有手术和治疗性操作时，选择技术难度最大、过程最复杂的手术或治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疗性操作。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例如：冠状动脉药物涂层支架置入术（治疗性操作）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脂肪瘤切除术（手术）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“冠状动脉药物涂层支架置入术”为主要手术操作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980" y="982345"/>
            <a:ext cx="8554085" cy="3711575"/>
          </a:xfrm>
        </p:spPr>
        <p:txBody>
          <a:bodyPr/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474980" y="770890"/>
            <a:ext cx="8554085" cy="39230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2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细则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（3）有治疗性操作和诊断性操作时，选择治疗性操作。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（4）若只有诊断性操作时，选择有创性诊断性操作。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（5）其他手术操作按实施的日期顺序进行填写。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768" y="570468"/>
            <a:ext cx="8553927" cy="857250"/>
          </a:xfrm>
        </p:spPr>
        <p:txBody>
          <a:bodyPr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一、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手术操作分类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的概念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980" y="1344930"/>
            <a:ext cx="8554085" cy="1172845"/>
          </a:xfrm>
        </p:spPr>
        <p:txBody>
          <a:bodyPr/>
          <a:p>
            <a:pPr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（一）定义</a:t>
            </a:r>
            <a:endParaRPr lang="en-US" altLang="zh-CN" sz="2400" b="1" dirty="0">
              <a:solidFill>
                <a:srgbClr val="02050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50000"/>
              </a:lnSpc>
              <a:buClr>
                <a:schemeClr val="hlink"/>
              </a:buClr>
              <a:buNone/>
            </a:pPr>
            <a:r>
              <a:rPr lang="en-US" altLang="zh-CN" sz="2000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2000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对病人直接施行的诊断性及治疗性操作的分类，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包括：</a:t>
            </a:r>
            <a:endParaRPr lang="en-US" altLang="zh-CN" sz="2000" dirty="0">
              <a:solidFill>
                <a:srgbClr val="02050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Clr>
                <a:schemeClr val="hlink"/>
              </a:buClr>
              <a:buFont typeface="Wingdings" panose="05000000000000000000" charset="0"/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55495" y="2517775"/>
            <a:ext cx="53340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buClr>
                <a:schemeClr val="hlink"/>
              </a:buClr>
              <a:buFont typeface="Wingdings" panose="05000000000000000000" charset="0"/>
              <a:buChar char="Ø"/>
            </a:pPr>
            <a:r>
              <a:rPr lang="en-US" altLang="zh-CN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传统意义的外科手术</a:t>
            </a:r>
            <a:endParaRPr lang="en-US" altLang="zh-CN" dirty="0">
              <a:solidFill>
                <a:srgbClr val="02050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chemeClr val="hlink"/>
              </a:buClr>
              <a:buFont typeface="Wingdings" panose="05000000000000000000" charset="0"/>
              <a:buChar char="Ø"/>
            </a:pPr>
            <a:r>
              <a:rPr lang="en-US" altLang="zh-CN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内科非手术性诊断和治疗性操作</a:t>
            </a:r>
            <a:endParaRPr lang="en-US" altLang="zh-CN" dirty="0">
              <a:solidFill>
                <a:srgbClr val="02050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chemeClr val="hlink"/>
              </a:buClr>
              <a:buFont typeface="Wingdings" panose="05000000000000000000" charset="0"/>
              <a:buChar char="Ø"/>
            </a:pPr>
            <a:r>
              <a:rPr lang="zh-CN" altLang="en-US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实验室检查</a:t>
            </a:r>
            <a:endParaRPr lang="zh-CN" altLang="en-US" dirty="0">
              <a:solidFill>
                <a:srgbClr val="02050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buClr>
                <a:schemeClr val="hlink"/>
              </a:buClr>
              <a:buFont typeface="Wingdings" panose="05000000000000000000" charset="0"/>
              <a:buChar char="Ø"/>
            </a:pPr>
            <a:r>
              <a:rPr lang="zh-CN" altLang="en-US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少量对标本诊断性操作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9"/>
          <p:cNvSpPr txBox="1"/>
          <p:nvPr/>
        </p:nvSpPr>
        <p:spPr>
          <a:xfrm>
            <a:off x="3419540" y="2580274"/>
            <a:ext cx="2544586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latin typeface="Times New Roman" panose="02020603050405020304"/>
                <a:ea typeface="黑体" panose="02010609060101010101" pitchFamily="49" charset="-122"/>
              </a:rPr>
              <a:t>谢谢观看</a:t>
            </a:r>
            <a:endParaRPr lang="en-US" altLang="zh-CN" sz="44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5465" y="664845"/>
            <a:ext cx="8554085" cy="523875"/>
          </a:xfrm>
        </p:spPr>
        <p:txBody>
          <a:bodyPr/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（二）手术操作分类的应用意义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32505" y="1200150"/>
            <a:ext cx="5496560" cy="3394710"/>
          </a:xfrm>
        </p:spPr>
        <p:txBody>
          <a:bodyPr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zh-CN" altLang="en-US" b="1" dirty="0" smtClean="0"/>
          </a:p>
          <a:p>
            <a:endParaRPr lang="zh-CN" altLang="en-US"/>
          </a:p>
        </p:txBody>
      </p:sp>
      <p:sp>
        <p:nvSpPr>
          <p:cNvPr id="40" name="文本占位符 21"/>
          <p:cNvSpPr txBox="1"/>
          <p:nvPr/>
        </p:nvSpPr>
        <p:spPr>
          <a:xfrm>
            <a:off x="2715204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3" name="Freeform 5" descr="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"/>
          <p:cNvSpPr/>
          <p:nvPr/>
        </p:nvSpPr>
        <p:spPr bwMode="auto">
          <a:xfrm flipV="1">
            <a:off x="4081145" y="1579245"/>
            <a:ext cx="438150" cy="542290"/>
          </a:xfrm>
          <a:custGeom>
            <a:avLst/>
            <a:gdLst>
              <a:gd name="T0" fmla="*/ 590 w 590"/>
              <a:gd name="T1" fmla="*/ 169 h 677"/>
              <a:gd name="T2" fmla="*/ 294 w 590"/>
              <a:gd name="T3" fmla="*/ 0 h 677"/>
              <a:gd name="T4" fmla="*/ 0 w 590"/>
              <a:gd name="T5" fmla="*/ 169 h 677"/>
              <a:gd name="T6" fmla="*/ 0 w 590"/>
              <a:gd name="T7" fmla="*/ 508 h 677"/>
              <a:gd name="T8" fmla="*/ 294 w 590"/>
              <a:gd name="T9" fmla="*/ 677 h 677"/>
              <a:gd name="T10" fmla="*/ 590 w 590"/>
              <a:gd name="T11" fmla="*/ 508 h 677"/>
              <a:gd name="T12" fmla="*/ 590 w 590"/>
              <a:gd name="T13" fmla="*/ 16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0" h="677">
                <a:moveTo>
                  <a:pt x="590" y="169"/>
                </a:moveTo>
                <a:lnTo>
                  <a:pt x="294" y="0"/>
                </a:lnTo>
                <a:lnTo>
                  <a:pt x="0" y="169"/>
                </a:lnTo>
                <a:lnTo>
                  <a:pt x="0" y="508"/>
                </a:lnTo>
                <a:lnTo>
                  <a:pt x="294" y="677"/>
                </a:lnTo>
                <a:lnTo>
                  <a:pt x="590" y="508"/>
                </a:lnTo>
                <a:lnTo>
                  <a:pt x="590" y="169"/>
                </a:lnTo>
                <a:close/>
              </a:path>
            </a:pathLst>
          </a:custGeom>
          <a:solidFill>
            <a:srgbClr val="296F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65" name="Freeform 305"/>
          <p:cNvSpPr>
            <a:spLocks noEditPoints="1"/>
          </p:cNvSpPr>
          <p:nvPr/>
        </p:nvSpPr>
        <p:spPr bwMode="auto">
          <a:xfrm>
            <a:off x="4188460" y="1705610"/>
            <a:ext cx="210820" cy="220980"/>
          </a:xfrm>
          <a:custGeom>
            <a:avLst/>
            <a:gdLst>
              <a:gd name="T0" fmla="*/ 441 w 478"/>
              <a:gd name="T1" fmla="*/ 0 h 373"/>
              <a:gd name="T2" fmla="*/ 37 w 478"/>
              <a:gd name="T3" fmla="*/ 0 h 373"/>
              <a:gd name="T4" fmla="*/ 0 w 478"/>
              <a:gd name="T5" fmla="*/ 37 h 373"/>
              <a:gd name="T6" fmla="*/ 0 w 478"/>
              <a:gd name="T7" fmla="*/ 336 h 373"/>
              <a:gd name="T8" fmla="*/ 37 w 478"/>
              <a:gd name="T9" fmla="*/ 373 h 373"/>
              <a:gd name="T10" fmla="*/ 441 w 478"/>
              <a:gd name="T11" fmla="*/ 373 h 373"/>
              <a:gd name="T12" fmla="*/ 478 w 478"/>
              <a:gd name="T13" fmla="*/ 336 h 373"/>
              <a:gd name="T14" fmla="*/ 478 w 478"/>
              <a:gd name="T15" fmla="*/ 37 h 373"/>
              <a:gd name="T16" fmla="*/ 441 w 478"/>
              <a:gd name="T17" fmla="*/ 0 h 373"/>
              <a:gd name="T18" fmla="*/ 378 w 478"/>
              <a:gd name="T19" fmla="*/ 204 h 373"/>
              <a:gd name="T20" fmla="*/ 356 w 478"/>
              <a:gd name="T21" fmla="*/ 226 h 373"/>
              <a:gd name="T22" fmla="*/ 279 w 478"/>
              <a:gd name="T23" fmla="*/ 226 h 373"/>
              <a:gd name="T24" fmla="*/ 279 w 478"/>
              <a:gd name="T25" fmla="*/ 303 h 373"/>
              <a:gd name="T26" fmla="*/ 257 w 478"/>
              <a:gd name="T27" fmla="*/ 325 h 373"/>
              <a:gd name="T28" fmla="*/ 221 w 478"/>
              <a:gd name="T29" fmla="*/ 325 h 373"/>
              <a:gd name="T30" fmla="*/ 199 w 478"/>
              <a:gd name="T31" fmla="*/ 303 h 373"/>
              <a:gd name="T32" fmla="*/ 199 w 478"/>
              <a:gd name="T33" fmla="*/ 226 h 373"/>
              <a:gd name="T34" fmla="*/ 122 w 478"/>
              <a:gd name="T35" fmla="*/ 226 h 373"/>
              <a:gd name="T36" fmla="*/ 100 w 478"/>
              <a:gd name="T37" fmla="*/ 204 h 373"/>
              <a:gd name="T38" fmla="*/ 100 w 478"/>
              <a:gd name="T39" fmla="*/ 168 h 373"/>
              <a:gd name="T40" fmla="*/ 122 w 478"/>
              <a:gd name="T41" fmla="*/ 146 h 373"/>
              <a:gd name="T42" fmla="*/ 199 w 478"/>
              <a:gd name="T43" fmla="*/ 146 h 373"/>
              <a:gd name="T44" fmla="*/ 199 w 478"/>
              <a:gd name="T45" fmla="*/ 69 h 373"/>
              <a:gd name="T46" fmla="*/ 221 w 478"/>
              <a:gd name="T47" fmla="*/ 47 h 373"/>
              <a:gd name="T48" fmla="*/ 257 w 478"/>
              <a:gd name="T49" fmla="*/ 47 h 373"/>
              <a:gd name="T50" fmla="*/ 279 w 478"/>
              <a:gd name="T51" fmla="*/ 69 h 373"/>
              <a:gd name="T52" fmla="*/ 279 w 478"/>
              <a:gd name="T53" fmla="*/ 146 h 373"/>
              <a:gd name="T54" fmla="*/ 356 w 478"/>
              <a:gd name="T55" fmla="*/ 146 h 373"/>
              <a:gd name="T56" fmla="*/ 378 w 478"/>
              <a:gd name="T57" fmla="*/ 168 h 373"/>
              <a:gd name="T58" fmla="*/ 378 w 478"/>
              <a:gd name="T59" fmla="*/ 20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8" h="373">
                <a:moveTo>
                  <a:pt x="441" y="0"/>
                </a:moveTo>
                <a:cubicBezTo>
                  <a:pt x="37" y="0"/>
                  <a:pt x="37" y="0"/>
                  <a:pt x="37" y="0"/>
                </a:cubicBezTo>
                <a:cubicBezTo>
                  <a:pt x="16" y="0"/>
                  <a:pt x="0" y="16"/>
                  <a:pt x="0" y="37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6"/>
                  <a:pt x="16" y="373"/>
                  <a:pt x="37" y="373"/>
                </a:cubicBezTo>
                <a:cubicBezTo>
                  <a:pt x="441" y="373"/>
                  <a:pt x="441" y="373"/>
                  <a:pt x="441" y="373"/>
                </a:cubicBezTo>
                <a:cubicBezTo>
                  <a:pt x="462" y="373"/>
                  <a:pt x="478" y="356"/>
                  <a:pt x="478" y="336"/>
                </a:cubicBezTo>
                <a:cubicBezTo>
                  <a:pt x="478" y="37"/>
                  <a:pt x="478" y="37"/>
                  <a:pt x="478" y="37"/>
                </a:cubicBezTo>
                <a:cubicBezTo>
                  <a:pt x="478" y="16"/>
                  <a:pt x="462" y="0"/>
                  <a:pt x="441" y="0"/>
                </a:cubicBezTo>
                <a:close/>
                <a:moveTo>
                  <a:pt x="378" y="204"/>
                </a:moveTo>
                <a:cubicBezTo>
                  <a:pt x="378" y="216"/>
                  <a:pt x="368" y="226"/>
                  <a:pt x="356" y="226"/>
                </a:cubicBezTo>
                <a:cubicBezTo>
                  <a:pt x="279" y="226"/>
                  <a:pt x="279" y="226"/>
                  <a:pt x="279" y="226"/>
                </a:cubicBezTo>
                <a:cubicBezTo>
                  <a:pt x="279" y="303"/>
                  <a:pt x="279" y="303"/>
                  <a:pt x="279" y="303"/>
                </a:cubicBezTo>
                <a:cubicBezTo>
                  <a:pt x="279" y="316"/>
                  <a:pt x="269" y="325"/>
                  <a:pt x="257" y="325"/>
                </a:cubicBezTo>
                <a:cubicBezTo>
                  <a:pt x="221" y="325"/>
                  <a:pt x="221" y="325"/>
                  <a:pt x="221" y="325"/>
                </a:cubicBezTo>
                <a:cubicBezTo>
                  <a:pt x="209" y="325"/>
                  <a:pt x="199" y="316"/>
                  <a:pt x="199" y="303"/>
                </a:cubicBezTo>
                <a:cubicBezTo>
                  <a:pt x="199" y="226"/>
                  <a:pt x="199" y="226"/>
                  <a:pt x="199" y="226"/>
                </a:cubicBezTo>
                <a:cubicBezTo>
                  <a:pt x="122" y="226"/>
                  <a:pt x="122" y="226"/>
                  <a:pt x="122" y="226"/>
                </a:cubicBezTo>
                <a:cubicBezTo>
                  <a:pt x="110" y="226"/>
                  <a:pt x="100" y="216"/>
                  <a:pt x="100" y="204"/>
                </a:cubicBezTo>
                <a:cubicBezTo>
                  <a:pt x="100" y="168"/>
                  <a:pt x="100" y="168"/>
                  <a:pt x="100" y="168"/>
                </a:cubicBezTo>
                <a:cubicBezTo>
                  <a:pt x="100" y="156"/>
                  <a:pt x="110" y="146"/>
                  <a:pt x="122" y="146"/>
                </a:cubicBezTo>
                <a:cubicBezTo>
                  <a:pt x="199" y="146"/>
                  <a:pt x="199" y="146"/>
                  <a:pt x="199" y="146"/>
                </a:cubicBezTo>
                <a:cubicBezTo>
                  <a:pt x="199" y="69"/>
                  <a:pt x="199" y="69"/>
                  <a:pt x="199" y="69"/>
                </a:cubicBezTo>
                <a:cubicBezTo>
                  <a:pt x="199" y="57"/>
                  <a:pt x="209" y="47"/>
                  <a:pt x="221" y="47"/>
                </a:cubicBezTo>
                <a:cubicBezTo>
                  <a:pt x="257" y="47"/>
                  <a:pt x="257" y="47"/>
                  <a:pt x="257" y="47"/>
                </a:cubicBezTo>
                <a:cubicBezTo>
                  <a:pt x="269" y="47"/>
                  <a:pt x="279" y="57"/>
                  <a:pt x="279" y="69"/>
                </a:cubicBezTo>
                <a:cubicBezTo>
                  <a:pt x="279" y="146"/>
                  <a:pt x="279" y="146"/>
                  <a:pt x="279" y="146"/>
                </a:cubicBezTo>
                <a:cubicBezTo>
                  <a:pt x="356" y="146"/>
                  <a:pt x="356" y="146"/>
                  <a:pt x="356" y="146"/>
                </a:cubicBezTo>
                <a:cubicBezTo>
                  <a:pt x="368" y="146"/>
                  <a:pt x="378" y="156"/>
                  <a:pt x="378" y="168"/>
                </a:cubicBezTo>
                <a:lnTo>
                  <a:pt x="378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pPr defTabSz="914400">
              <a:defRPr/>
            </a:pPr>
            <a:endParaRPr lang="en-AU" sz="1800" kern="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8" name="Freeform 5" descr="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"/>
          <p:cNvSpPr/>
          <p:nvPr/>
        </p:nvSpPr>
        <p:spPr bwMode="auto">
          <a:xfrm flipV="1">
            <a:off x="4093845" y="2346325"/>
            <a:ext cx="438150" cy="542290"/>
          </a:xfrm>
          <a:custGeom>
            <a:avLst/>
            <a:gdLst>
              <a:gd name="T0" fmla="*/ 590 w 590"/>
              <a:gd name="T1" fmla="*/ 169 h 677"/>
              <a:gd name="T2" fmla="*/ 294 w 590"/>
              <a:gd name="T3" fmla="*/ 0 h 677"/>
              <a:gd name="T4" fmla="*/ 0 w 590"/>
              <a:gd name="T5" fmla="*/ 169 h 677"/>
              <a:gd name="T6" fmla="*/ 0 w 590"/>
              <a:gd name="T7" fmla="*/ 508 h 677"/>
              <a:gd name="T8" fmla="*/ 294 w 590"/>
              <a:gd name="T9" fmla="*/ 677 h 677"/>
              <a:gd name="T10" fmla="*/ 590 w 590"/>
              <a:gd name="T11" fmla="*/ 508 h 677"/>
              <a:gd name="T12" fmla="*/ 590 w 590"/>
              <a:gd name="T13" fmla="*/ 16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0" h="677">
                <a:moveTo>
                  <a:pt x="590" y="169"/>
                </a:moveTo>
                <a:lnTo>
                  <a:pt x="294" y="0"/>
                </a:lnTo>
                <a:lnTo>
                  <a:pt x="0" y="169"/>
                </a:lnTo>
                <a:lnTo>
                  <a:pt x="0" y="508"/>
                </a:lnTo>
                <a:lnTo>
                  <a:pt x="294" y="677"/>
                </a:lnTo>
                <a:lnTo>
                  <a:pt x="590" y="508"/>
                </a:lnTo>
                <a:lnTo>
                  <a:pt x="590" y="169"/>
                </a:lnTo>
                <a:close/>
              </a:path>
            </a:pathLst>
          </a:custGeom>
          <a:solidFill>
            <a:srgbClr val="296F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9" name="Freeform 5" descr="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"/>
          <p:cNvSpPr/>
          <p:nvPr/>
        </p:nvSpPr>
        <p:spPr bwMode="auto">
          <a:xfrm flipV="1">
            <a:off x="4090670" y="3088640"/>
            <a:ext cx="438150" cy="542290"/>
          </a:xfrm>
          <a:custGeom>
            <a:avLst/>
            <a:gdLst>
              <a:gd name="T0" fmla="*/ 590 w 590"/>
              <a:gd name="T1" fmla="*/ 169 h 677"/>
              <a:gd name="T2" fmla="*/ 294 w 590"/>
              <a:gd name="T3" fmla="*/ 0 h 677"/>
              <a:gd name="T4" fmla="*/ 0 w 590"/>
              <a:gd name="T5" fmla="*/ 169 h 677"/>
              <a:gd name="T6" fmla="*/ 0 w 590"/>
              <a:gd name="T7" fmla="*/ 508 h 677"/>
              <a:gd name="T8" fmla="*/ 294 w 590"/>
              <a:gd name="T9" fmla="*/ 677 h 677"/>
              <a:gd name="T10" fmla="*/ 590 w 590"/>
              <a:gd name="T11" fmla="*/ 508 h 677"/>
              <a:gd name="T12" fmla="*/ 590 w 590"/>
              <a:gd name="T13" fmla="*/ 16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0" h="677">
                <a:moveTo>
                  <a:pt x="590" y="169"/>
                </a:moveTo>
                <a:lnTo>
                  <a:pt x="294" y="0"/>
                </a:lnTo>
                <a:lnTo>
                  <a:pt x="0" y="169"/>
                </a:lnTo>
                <a:lnTo>
                  <a:pt x="0" y="508"/>
                </a:lnTo>
                <a:lnTo>
                  <a:pt x="294" y="677"/>
                </a:lnTo>
                <a:lnTo>
                  <a:pt x="590" y="508"/>
                </a:lnTo>
                <a:lnTo>
                  <a:pt x="590" y="169"/>
                </a:lnTo>
                <a:close/>
              </a:path>
            </a:pathLst>
          </a:custGeom>
          <a:solidFill>
            <a:srgbClr val="296F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0" name="Freeform 5" descr="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"/>
          <p:cNvSpPr/>
          <p:nvPr/>
        </p:nvSpPr>
        <p:spPr bwMode="auto">
          <a:xfrm flipV="1">
            <a:off x="4096385" y="3806190"/>
            <a:ext cx="438150" cy="542290"/>
          </a:xfrm>
          <a:custGeom>
            <a:avLst/>
            <a:gdLst>
              <a:gd name="T0" fmla="*/ 590 w 590"/>
              <a:gd name="T1" fmla="*/ 169 h 677"/>
              <a:gd name="T2" fmla="*/ 294 w 590"/>
              <a:gd name="T3" fmla="*/ 0 h 677"/>
              <a:gd name="T4" fmla="*/ 0 w 590"/>
              <a:gd name="T5" fmla="*/ 169 h 677"/>
              <a:gd name="T6" fmla="*/ 0 w 590"/>
              <a:gd name="T7" fmla="*/ 508 h 677"/>
              <a:gd name="T8" fmla="*/ 294 w 590"/>
              <a:gd name="T9" fmla="*/ 677 h 677"/>
              <a:gd name="T10" fmla="*/ 590 w 590"/>
              <a:gd name="T11" fmla="*/ 508 h 677"/>
              <a:gd name="T12" fmla="*/ 590 w 590"/>
              <a:gd name="T13" fmla="*/ 16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0" h="677">
                <a:moveTo>
                  <a:pt x="590" y="169"/>
                </a:moveTo>
                <a:lnTo>
                  <a:pt x="294" y="0"/>
                </a:lnTo>
                <a:lnTo>
                  <a:pt x="0" y="169"/>
                </a:lnTo>
                <a:lnTo>
                  <a:pt x="0" y="508"/>
                </a:lnTo>
                <a:lnTo>
                  <a:pt x="294" y="677"/>
                </a:lnTo>
                <a:lnTo>
                  <a:pt x="590" y="508"/>
                </a:lnTo>
                <a:lnTo>
                  <a:pt x="590" y="169"/>
                </a:lnTo>
                <a:close/>
              </a:path>
            </a:pathLst>
          </a:custGeom>
          <a:solidFill>
            <a:srgbClr val="296F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1" name="Freeform 305"/>
          <p:cNvSpPr>
            <a:spLocks noEditPoints="1"/>
          </p:cNvSpPr>
          <p:nvPr/>
        </p:nvSpPr>
        <p:spPr bwMode="auto">
          <a:xfrm>
            <a:off x="4198620" y="3966845"/>
            <a:ext cx="210820" cy="220980"/>
          </a:xfrm>
          <a:custGeom>
            <a:avLst/>
            <a:gdLst>
              <a:gd name="T0" fmla="*/ 441 w 478"/>
              <a:gd name="T1" fmla="*/ 0 h 373"/>
              <a:gd name="T2" fmla="*/ 37 w 478"/>
              <a:gd name="T3" fmla="*/ 0 h 373"/>
              <a:gd name="T4" fmla="*/ 0 w 478"/>
              <a:gd name="T5" fmla="*/ 37 h 373"/>
              <a:gd name="T6" fmla="*/ 0 w 478"/>
              <a:gd name="T7" fmla="*/ 336 h 373"/>
              <a:gd name="T8" fmla="*/ 37 w 478"/>
              <a:gd name="T9" fmla="*/ 373 h 373"/>
              <a:gd name="T10" fmla="*/ 441 w 478"/>
              <a:gd name="T11" fmla="*/ 373 h 373"/>
              <a:gd name="T12" fmla="*/ 478 w 478"/>
              <a:gd name="T13" fmla="*/ 336 h 373"/>
              <a:gd name="T14" fmla="*/ 478 w 478"/>
              <a:gd name="T15" fmla="*/ 37 h 373"/>
              <a:gd name="T16" fmla="*/ 441 w 478"/>
              <a:gd name="T17" fmla="*/ 0 h 373"/>
              <a:gd name="T18" fmla="*/ 378 w 478"/>
              <a:gd name="T19" fmla="*/ 204 h 373"/>
              <a:gd name="T20" fmla="*/ 356 w 478"/>
              <a:gd name="T21" fmla="*/ 226 h 373"/>
              <a:gd name="T22" fmla="*/ 279 w 478"/>
              <a:gd name="T23" fmla="*/ 226 h 373"/>
              <a:gd name="T24" fmla="*/ 279 w 478"/>
              <a:gd name="T25" fmla="*/ 303 h 373"/>
              <a:gd name="T26" fmla="*/ 257 w 478"/>
              <a:gd name="T27" fmla="*/ 325 h 373"/>
              <a:gd name="T28" fmla="*/ 221 w 478"/>
              <a:gd name="T29" fmla="*/ 325 h 373"/>
              <a:gd name="T30" fmla="*/ 199 w 478"/>
              <a:gd name="T31" fmla="*/ 303 h 373"/>
              <a:gd name="T32" fmla="*/ 199 w 478"/>
              <a:gd name="T33" fmla="*/ 226 h 373"/>
              <a:gd name="T34" fmla="*/ 122 w 478"/>
              <a:gd name="T35" fmla="*/ 226 h 373"/>
              <a:gd name="T36" fmla="*/ 100 w 478"/>
              <a:gd name="T37" fmla="*/ 204 h 373"/>
              <a:gd name="T38" fmla="*/ 100 w 478"/>
              <a:gd name="T39" fmla="*/ 168 h 373"/>
              <a:gd name="T40" fmla="*/ 122 w 478"/>
              <a:gd name="T41" fmla="*/ 146 h 373"/>
              <a:gd name="T42" fmla="*/ 199 w 478"/>
              <a:gd name="T43" fmla="*/ 146 h 373"/>
              <a:gd name="T44" fmla="*/ 199 w 478"/>
              <a:gd name="T45" fmla="*/ 69 h 373"/>
              <a:gd name="T46" fmla="*/ 221 w 478"/>
              <a:gd name="T47" fmla="*/ 47 h 373"/>
              <a:gd name="T48" fmla="*/ 257 w 478"/>
              <a:gd name="T49" fmla="*/ 47 h 373"/>
              <a:gd name="T50" fmla="*/ 279 w 478"/>
              <a:gd name="T51" fmla="*/ 69 h 373"/>
              <a:gd name="T52" fmla="*/ 279 w 478"/>
              <a:gd name="T53" fmla="*/ 146 h 373"/>
              <a:gd name="T54" fmla="*/ 356 w 478"/>
              <a:gd name="T55" fmla="*/ 146 h 373"/>
              <a:gd name="T56" fmla="*/ 378 w 478"/>
              <a:gd name="T57" fmla="*/ 168 h 373"/>
              <a:gd name="T58" fmla="*/ 378 w 478"/>
              <a:gd name="T59" fmla="*/ 20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8" h="373">
                <a:moveTo>
                  <a:pt x="441" y="0"/>
                </a:moveTo>
                <a:cubicBezTo>
                  <a:pt x="37" y="0"/>
                  <a:pt x="37" y="0"/>
                  <a:pt x="37" y="0"/>
                </a:cubicBezTo>
                <a:cubicBezTo>
                  <a:pt x="16" y="0"/>
                  <a:pt x="0" y="16"/>
                  <a:pt x="0" y="37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6"/>
                  <a:pt x="16" y="373"/>
                  <a:pt x="37" y="373"/>
                </a:cubicBezTo>
                <a:cubicBezTo>
                  <a:pt x="441" y="373"/>
                  <a:pt x="441" y="373"/>
                  <a:pt x="441" y="373"/>
                </a:cubicBezTo>
                <a:cubicBezTo>
                  <a:pt x="462" y="373"/>
                  <a:pt x="478" y="356"/>
                  <a:pt x="478" y="336"/>
                </a:cubicBezTo>
                <a:cubicBezTo>
                  <a:pt x="478" y="37"/>
                  <a:pt x="478" y="37"/>
                  <a:pt x="478" y="37"/>
                </a:cubicBezTo>
                <a:cubicBezTo>
                  <a:pt x="478" y="16"/>
                  <a:pt x="462" y="0"/>
                  <a:pt x="441" y="0"/>
                </a:cubicBezTo>
                <a:close/>
                <a:moveTo>
                  <a:pt x="378" y="204"/>
                </a:moveTo>
                <a:cubicBezTo>
                  <a:pt x="378" y="216"/>
                  <a:pt x="368" y="226"/>
                  <a:pt x="356" y="226"/>
                </a:cubicBezTo>
                <a:cubicBezTo>
                  <a:pt x="279" y="226"/>
                  <a:pt x="279" y="226"/>
                  <a:pt x="279" y="226"/>
                </a:cubicBezTo>
                <a:cubicBezTo>
                  <a:pt x="279" y="303"/>
                  <a:pt x="279" y="303"/>
                  <a:pt x="279" y="303"/>
                </a:cubicBezTo>
                <a:cubicBezTo>
                  <a:pt x="279" y="316"/>
                  <a:pt x="269" y="325"/>
                  <a:pt x="257" y="325"/>
                </a:cubicBezTo>
                <a:cubicBezTo>
                  <a:pt x="221" y="325"/>
                  <a:pt x="221" y="325"/>
                  <a:pt x="221" y="325"/>
                </a:cubicBezTo>
                <a:cubicBezTo>
                  <a:pt x="209" y="325"/>
                  <a:pt x="199" y="316"/>
                  <a:pt x="199" y="303"/>
                </a:cubicBezTo>
                <a:cubicBezTo>
                  <a:pt x="199" y="226"/>
                  <a:pt x="199" y="226"/>
                  <a:pt x="199" y="226"/>
                </a:cubicBezTo>
                <a:cubicBezTo>
                  <a:pt x="122" y="226"/>
                  <a:pt x="122" y="226"/>
                  <a:pt x="122" y="226"/>
                </a:cubicBezTo>
                <a:cubicBezTo>
                  <a:pt x="110" y="226"/>
                  <a:pt x="100" y="216"/>
                  <a:pt x="100" y="204"/>
                </a:cubicBezTo>
                <a:cubicBezTo>
                  <a:pt x="100" y="168"/>
                  <a:pt x="100" y="168"/>
                  <a:pt x="100" y="168"/>
                </a:cubicBezTo>
                <a:cubicBezTo>
                  <a:pt x="100" y="156"/>
                  <a:pt x="110" y="146"/>
                  <a:pt x="122" y="146"/>
                </a:cubicBezTo>
                <a:cubicBezTo>
                  <a:pt x="199" y="146"/>
                  <a:pt x="199" y="146"/>
                  <a:pt x="199" y="146"/>
                </a:cubicBezTo>
                <a:cubicBezTo>
                  <a:pt x="199" y="69"/>
                  <a:pt x="199" y="69"/>
                  <a:pt x="199" y="69"/>
                </a:cubicBezTo>
                <a:cubicBezTo>
                  <a:pt x="199" y="57"/>
                  <a:pt x="209" y="47"/>
                  <a:pt x="221" y="47"/>
                </a:cubicBezTo>
                <a:cubicBezTo>
                  <a:pt x="257" y="47"/>
                  <a:pt x="257" y="47"/>
                  <a:pt x="257" y="47"/>
                </a:cubicBezTo>
                <a:cubicBezTo>
                  <a:pt x="269" y="47"/>
                  <a:pt x="279" y="57"/>
                  <a:pt x="279" y="69"/>
                </a:cubicBezTo>
                <a:cubicBezTo>
                  <a:pt x="279" y="146"/>
                  <a:pt x="279" y="146"/>
                  <a:pt x="279" y="146"/>
                </a:cubicBezTo>
                <a:cubicBezTo>
                  <a:pt x="356" y="146"/>
                  <a:pt x="356" y="146"/>
                  <a:pt x="356" y="146"/>
                </a:cubicBezTo>
                <a:cubicBezTo>
                  <a:pt x="368" y="146"/>
                  <a:pt x="378" y="156"/>
                  <a:pt x="378" y="168"/>
                </a:cubicBezTo>
                <a:lnTo>
                  <a:pt x="378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pPr defTabSz="914400">
              <a:defRPr/>
            </a:pPr>
            <a:endParaRPr lang="en-AU" sz="1800" kern="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2" name="Freeform 305"/>
          <p:cNvSpPr>
            <a:spLocks noEditPoints="1"/>
          </p:cNvSpPr>
          <p:nvPr/>
        </p:nvSpPr>
        <p:spPr bwMode="auto">
          <a:xfrm>
            <a:off x="4198620" y="3260090"/>
            <a:ext cx="210820" cy="220980"/>
          </a:xfrm>
          <a:custGeom>
            <a:avLst/>
            <a:gdLst>
              <a:gd name="T0" fmla="*/ 441 w 478"/>
              <a:gd name="T1" fmla="*/ 0 h 373"/>
              <a:gd name="T2" fmla="*/ 37 w 478"/>
              <a:gd name="T3" fmla="*/ 0 h 373"/>
              <a:gd name="T4" fmla="*/ 0 w 478"/>
              <a:gd name="T5" fmla="*/ 37 h 373"/>
              <a:gd name="T6" fmla="*/ 0 w 478"/>
              <a:gd name="T7" fmla="*/ 336 h 373"/>
              <a:gd name="T8" fmla="*/ 37 w 478"/>
              <a:gd name="T9" fmla="*/ 373 h 373"/>
              <a:gd name="T10" fmla="*/ 441 w 478"/>
              <a:gd name="T11" fmla="*/ 373 h 373"/>
              <a:gd name="T12" fmla="*/ 478 w 478"/>
              <a:gd name="T13" fmla="*/ 336 h 373"/>
              <a:gd name="T14" fmla="*/ 478 w 478"/>
              <a:gd name="T15" fmla="*/ 37 h 373"/>
              <a:gd name="T16" fmla="*/ 441 w 478"/>
              <a:gd name="T17" fmla="*/ 0 h 373"/>
              <a:gd name="T18" fmla="*/ 378 w 478"/>
              <a:gd name="T19" fmla="*/ 204 h 373"/>
              <a:gd name="T20" fmla="*/ 356 w 478"/>
              <a:gd name="T21" fmla="*/ 226 h 373"/>
              <a:gd name="T22" fmla="*/ 279 w 478"/>
              <a:gd name="T23" fmla="*/ 226 h 373"/>
              <a:gd name="T24" fmla="*/ 279 w 478"/>
              <a:gd name="T25" fmla="*/ 303 h 373"/>
              <a:gd name="T26" fmla="*/ 257 w 478"/>
              <a:gd name="T27" fmla="*/ 325 h 373"/>
              <a:gd name="T28" fmla="*/ 221 w 478"/>
              <a:gd name="T29" fmla="*/ 325 h 373"/>
              <a:gd name="T30" fmla="*/ 199 w 478"/>
              <a:gd name="T31" fmla="*/ 303 h 373"/>
              <a:gd name="T32" fmla="*/ 199 w 478"/>
              <a:gd name="T33" fmla="*/ 226 h 373"/>
              <a:gd name="T34" fmla="*/ 122 w 478"/>
              <a:gd name="T35" fmla="*/ 226 h 373"/>
              <a:gd name="T36" fmla="*/ 100 w 478"/>
              <a:gd name="T37" fmla="*/ 204 h 373"/>
              <a:gd name="T38" fmla="*/ 100 w 478"/>
              <a:gd name="T39" fmla="*/ 168 h 373"/>
              <a:gd name="T40" fmla="*/ 122 w 478"/>
              <a:gd name="T41" fmla="*/ 146 h 373"/>
              <a:gd name="T42" fmla="*/ 199 w 478"/>
              <a:gd name="T43" fmla="*/ 146 h 373"/>
              <a:gd name="T44" fmla="*/ 199 w 478"/>
              <a:gd name="T45" fmla="*/ 69 h 373"/>
              <a:gd name="T46" fmla="*/ 221 w 478"/>
              <a:gd name="T47" fmla="*/ 47 h 373"/>
              <a:gd name="T48" fmla="*/ 257 w 478"/>
              <a:gd name="T49" fmla="*/ 47 h 373"/>
              <a:gd name="T50" fmla="*/ 279 w 478"/>
              <a:gd name="T51" fmla="*/ 69 h 373"/>
              <a:gd name="T52" fmla="*/ 279 w 478"/>
              <a:gd name="T53" fmla="*/ 146 h 373"/>
              <a:gd name="T54" fmla="*/ 356 w 478"/>
              <a:gd name="T55" fmla="*/ 146 h 373"/>
              <a:gd name="T56" fmla="*/ 378 w 478"/>
              <a:gd name="T57" fmla="*/ 168 h 373"/>
              <a:gd name="T58" fmla="*/ 378 w 478"/>
              <a:gd name="T59" fmla="*/ 20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8" h="373">
                <a:moveTo>
                  <a:pt x="441" y="0"/>
                </a:moveTo>
                <a:cubicBezTo>
                  <a:pt x="37" y="0"/>
                  <a:pt x="37" y="0"/>
                  <a:pt x="37" y="0"/>
                </a:cubicBezTo>
                <a:cubicBezTo>
                  <a:pt x="16" y="0"/>
                  <a:pt x="0" y="16"/>
                  <a:pt x="0" y="37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6"/>
                  <a:pt x="16" y="373"/>
                  <a:pt x="37" y="373"/>
                </a:cubicBezTo>
                <a:cubicBezTo>
                  <a:pt x="441" y="373"/>
                  <a:pt x="441" y="373"/>
                  <a:pt x="441" y="373"/>
                </a:cubicBezTo>
                <a:cubicBezTo>
                  <a:pt x="462" y="373"/>
                  <a:pt x="478" y="356"/>
                  <a:pt x="478" y="336"/>
                </a:cubicBezTo>
                <a:cubicBezTo>
                  <a:pt x="478" y="37"/>
                  <a:pt x="478" y="37"/>
                  <a:pt x="478" y="37"/>
                </a:cubicBezTo>
                <a:cubicBezTo>
                  <a:pt x="478" y="16"/>
                  <a:pt x="462" y="0"/>
                  <a:pt x="441" y="0"/>
                </a:cubicBezTo>
                <a:close/>
                <a:moveTo>
                  <a:pt x="378" y="204"/>
                </a:moveTo>
                <a:cubicBezTo>
                  <a:pt x="378" y="216"/>
                  <a:pt x="368" y="226"/>
                  <a:pt x="356" y="226"/>
                </a:cubicBezTo>
                <a:cubicBezTo>
                  <a:pt x="279" y="226"/>
                  <a:pt x="279" y="226"/>
                  <a:pt x="279" y="226"/>
                </a:cubicBezTo>
                <a:cubicBezTo>
                  <a:pt x="279" y="303"/>
                  <a:pt x="279" y="303"/>
                  <a:pt x="279" y="303"/>
                </a:cubicBezTo>
                <a:cubicBezTo>
                  <a:pt x="279" y="316"/>
                  <a:pt x="269" y="325"/>
                  <a:pt x="257" y="325"/>
                </a:cubicBezTo>
                <a:cubicBezTo>
                  <a:pt x="221" y="325"/>
                  <a:pt x="221" y="325"/>
                  <a:pt x="221" y="325"/>
                </a:cubicBezTo>
                <a:cubicBezTo>
                  <a:pt x="209" y="325"/>
                  <a:pt x="199" y="316"/>
                  <a:pt x="199" y="303"/>
                </a:cubicBezTo>
                <a:cubicBezTo>
                  <a:pt x="199" y="226"/>
                  <a:pt x="199" y="226"/>
                  <a:pt x="199" y="226"/>
                </a:cubicBezTo>
                <a:cubicBezTo>
                  <a:pt x="122" y="226"/>
                  <a:pt x="122" y="226"/>
                  <a:pt x="122" y="226"/>
                </a:cubicBezTo>
                <a:cubicBezTo>
                  <a:pt x="110" y="226"/>
                  <a:pt x="100" y="216"/>
                  <a:pt x="100" y="204"/>
                </a:cubicBezTo>
                <a:cubicBezTo>
                  <a:pt x="100" y="168"/>
                  <a:pt x="100" y="168"/>
                  <a:pt x="100" y="168"/>
                </a:cubicBezTo>
                <a:cubicBezTo>
                  <a:pt x="100" y="156"/>
                  <a:pt x="110" y="146"/>
                  <a:pt x="122" y="146"/>
                </a:cubicBezTo>
                <a:cubicBezTo>
                  <a:pt x="199" y="146"/>
                  <a:pt x="199" y="146"/>
                  <a:pt x="199" y="146"/>
                </a:cubicBezTo>
                <a:cubicBezTo>
                  <a:pt x="199" y="69"/>
                  <a:pt x="199" y="69"/>
                  <a:pt x="199" y="69"/>
                </a:cubicBezTo>
                <a:cubicBezTo>
                  <a:pt x="199" y="57"/>
                  <a:pt x="209" y="47"/>
                  <a:pt x="221" y="47"/>
                </a:cubicBezTo>
                <a:cubicBezTo>
                  <a:pt x="257" y="47"/>
                  <a:pt x="257" y="47"/>
                  <a:pt x="257" y="47"/>
                </a:cubicBezTo>
                <a:cubicBezTo>
                  <a:pt x="269" y="47"/>
                  <a:pt x="279" y="57"/>
                  <a:pt x="279" y="69"/>
                </a:cubicBezTo>
                <a:cubicBezTo>
                  <a:pt x="279" y="146"/>
                  <a:pt x="279" y="146"/>
                  <a:pt x="279" y="146"/>
                </a:cubicBezTo>
                <a:cubicBezTo>
                  <a:pt x="356" y="146"/>
                  <a:pt x="356" y="146"/>
                  <a:pt x="356" y="146"/>
                </a:cubicBezTo>
                <a:cubicBezTo>
                  <a:pt x="368" y="146"/>
                  <a:pt x="378" y="156"/>
                  <a:pt x="378" y="168"/>
                </a:cubicBezTo>
                <a:lnTo>
                  <a:pt x="378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pPr defTabSz="914400">
              <a:defRPr/>
            </a:pPr>
            <a:endParaRPr lang="en-AU" sz="1800" kern="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3" name="Freeform 305"/>
          <p:cNvSpPr>
            <a:spLocks noEditPoints="1"/>
          </p:cNvSpPr>
          <p:nvPr/>
        </p:nvSpPr>
        <p:spPr bwMode="auto">
          <a:xfrm>
            <a:off x="4204335" y="2511425"/>
            <a:ext cx="210820" cy="220980"/>
          </a:xfrm>
          <a:custGeom>
            <a:avLst/>
            <a:gdLst>
              <a:gd name="T0" fmla="*/ 441 w 478"/>
              <a:gd name="T1" fmla="*/ 0 h 373"/>
              <a:gd name="T2" fmla="*/ 37 w 478"/>
              <a:gd name="T3" fmla="*/ 0 h 373"/>
              <a:gd name="T4" fmla="*/ 0 w 478"/>
              <a:gd name="T5" fmla="*/ 37 h 373"/>
              <a:gd name="T6" fmla="*/ 0 w 478"/>
              <a:gd name="T7" fmla="*/ 336 h 373"/>
              <a:gd name="T8" fmla="*/ 37 w 478"/>
              <a:gd name="T9" fmla="*/ 373 h 373"/>
              <a:gd name="T10" fmla="*/ 441 w 478"/>
              <a:gd name="T11" fmla="*/ 373 h 373"/>
              <a:gd name="T12" fmla="*/ 478 w 478"/>
              <a:gd name="T13" fmla="*/ 336 h 373"/>
              <a:gd name="T14" fmla="*/ 478 w 478"/>
              <a:gd name="T15" fmla="*/ 37 h 373"/>
              <a:gd name="T16" fmla="*/ 441 w 478"/>
              <a:gd name="T17" fmla="*/ 0 h 373"/>
              <a:gd name="T18" fmla="*/ 378 w 478"/>
              <a:gd name="T19" fmla="*/ 204 h 373"/>
              <a:gd name="T20" fmla="*/ 356 w 478"/>
              <a:gd name="T21" fmla="*/ 226 h 373"/>
              <a:gd name="T22" fmla="*/ 279 w 478"/>
              <a:gd name="T23" fmla="*/ 226 h 373"/>
              <a:gd name="T24" fmla="*/ 279 w 478"/>
              <a:gd name="T25" fmla="*/ 303 h 373"/>
              <a:gd name="T26" fmla="*/ 257 w 478"/>
              <a:gd name="T27" fmla="*/ 325 h 373"/>
              <a:gd name="T28" fmla="*/ 221 w 478"/>
              <a:gd name="T29" fmla="*/ 325 h 373"/>
              <a:gd name="T30" fmla="*/ 199 w 478"/>
              <a:gd name="T31" fmla="*/ 303 h 373"/>
              <a:gd name="T32" fmla="*/ 199 w 478"/>
              <a:gd name="T33" fmla="*/ 226 h 373"/>
              <a:gd name="T34" fmla="*/ 122 w 478"/>
              <a:gd name="T35" fmla="*/ 226 h 373"/>
              <a:gd name="T36" fmla="*/ 100 w 478"/>
              <a:gd name="T37" fmla="*/ 204 h 373"/>
              <a:gd name="T38" fmla="*/ 100 w 478"/>
              <a:gd name="T39" fmla="*/ 168 h 373"/>
              <a:gd name="T40" fmla="*/ 122 w 478"/>
              <a:gd name="T41" fmla="*/ 146 h 373"/>
              <a:gd name="T42" fmla="*/ 199 w 478"/>
              <a:gd name="T43" fmla="*/ 146 h 373"/>
              <a:gd name="T44" fmla="*/ 199 w 478"/>
              <a:gd name="T45" fmla="*/ 69 h 373"/>
              <a:gd name="T46" fmla="*/ 221 w 478"/>
              <a:gd name="T47" fmla="*/ 47 h 373"/>
              <a:gd name="T48" fmla="*/ 257 w 478"/>
              <a:gd name="T49" fmla="*/ 47 h 373"/>
              <a:gd name="T50" fmla="*/ 279 w 478"/>
              <a:gd name="T51" fmla="*/ 69 h 373"/>
              <a:gd name="T52" fmla="*/ 279 w 478"/>
              <a:gd name="T53" fmla="*/ 146 h 373"/>
              <a:gd name="T54" fmla="*/ 356 w 478"/>
              <a:gd name="T55" fmla="*/ 146 h 373"/>
              <a:gd name="T56" fmla="*/ 378 w 478"/>
              <a:gd name="T57" fmla="*/ 168 h 373"/>
              <a:gd name="T58" fmla="*/ 378 w 478"/>
              <a:gd name="T59" fmla="*/ 20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8" h="373">
                <a:moveTo>
                  <a:pt x="441" y="0"/>
                </a:moveTo>
                <a:cubicBezTo>
                  <a:pt x="37" y="0"/>
                  <a:pt x="37" y="0"/>
                  <a:pt x="37" y="0"/>
                </a:cubicBezTo>
                <a:cubicBezTo>
                  <a:pt x="16" y="0"/>
                  <a:pt x="0" y="16"/>
                  <a:pt x="0" y="37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6"/>
                  <a:pt x="16" y="373"/>
                  <a:pt x="37" y="373"/>
                </a:cubicBezTo>
                <a:cubicBezTo>
                  <a:pt x="441" y="373"/>
                  <a:pt x="441" y="373"/>
                  <a:pt x="441" y="373"/>
                </a:cubicBezTo>
                <a:cubicBezTo>
                  <a:pt x="462" y="373"/>
                  <a:pt x="478" y="356"/>
                  <a:pt x="478" y="336"/>
                </a:cubicBezTo>
                <a:cubicBezTo>
                  <a:pt x="478" y="37"/>
                  <a:pt x="478" y="37"/>
                  <a:pt x="478" y="37"/>
                </a:cubicBezTo>
                <a:cubicBezTo>
                  <a:pt x="478" y="16"/>
                  <a:pt x="462" y="0"/>
                  <a:pt x="441" y="0"/>
                </a:cubicBezTo>
                <a:close/>
                <a:moveTo>
                  <a:pt x="378" y="204"/>
                </a:moveTo>
                <a:cubicBezTo>
                  <a:pt x="378" y="216"/>
                  <a:pt x="368" y="226"/>
                  <a:pt x="356" y="226"/>
                </a:cubicBezTo>
                <a:cubicBezTo>
                  <a:pt x="279" y="226"/>
                  <a:pt x="279" y="226"/>
                  <a:pt x="279" y="226"/>
                </a:cubicBezTo>
                <a:cubicBezTo>
                  <a:pt x="279" y="303"/>
                  <a:pt x="279" y="303"/>
                  <a:pt x="279" y="303"/>
                </a:cubicBezTo>
                <a:cubicBezTo>
                  <a:pt x="279" y="316"/>
                  <a:pt x="269" y="325"/>
                  <a:pt x="257" y="325"/>
                </a:cubicBezTo>
                <a:cubicBezTo>
                  <a:pt x="221" y="325"/>
                  <a:pt x="221" y="325"/>
                  <a:pt x="221" y="325"/>
                </a:cubicBezTo>
                <a:cubicBezTo>
                  <a:pt x="209" y="325"/>
                  <a:pt x="199" y="316"/>
                  <a:pt x="199" y="303"/>
                </a:cubicBezTo>
                <a:cubicBezTo>
                  <a:pt x="199" y="226"/>
                  <a:pt x="199" y="226"/>
                  <a:pt x="199" y="226"/>
                </a:cubicBezTo>
                <a:cubicBezTo>
                  <a:pt x="122" y="226"/>
                  <a:pt x="122" y="226"/>
                  <a:pt x="122" y="226"/>
                </a:cubicBezTo>
                <a:cubicBezTo>
                  <a:pt x="110" y="226"/>
                  <a:pt x="100" y="216"/>
                  <a:pt x="100" y="204"/>
                </a:cubicBezTo>
                <a:cubicBezTo>
                  <a:pt x="100" y="168"/>
                  <a:pt x="100" y="168"/>
                  <a:pt x="100" y="168"/>
                </a:cubicBezTo>
                <a:cubicBezTo>
                  <a:pt x="100" y="156"/>
                  <a:pt x="110" y="146"/>
                  <a:pt x="122" y="146"/>
                </a:cubicBezTo>
                <a:cubicBezTo>
                  <a:pt x="199" y="146"/>
                  <a:pt x="199" y="146"/>
                  <a:pt x="199" y="146"/>
                </a:cubicBezTo>
                <a:cubicBezTo>
                  <a:pt x="199" y="69"/>
                  <a:pt x="199" y="69"/>
                  <a:pt x="199" y="69"/>
                </a:cubicBezTo>
                <a:cubicBezTo>
                  <a:pt x="199" y="57"/>
                  <a:pt x="209" y="47"/>
                  <a:pt x="221" y="47"/>
                </a:cubicBezTo>
                <a:cubicBezTo>
                  <a:pt x="257" y="47"/>
                  <a:pt x="257" y="47"/>
                  <a:pt x="257" y="47"/>
                </a:cubicBezTo>
                <a:cubicBezTo>
                  <a:pt x="269" y="47"/>
                  <a:pt x="279" y="57"/>
                  <a:pt x="279" y="69"/>
                </a:cubicBezTo>
                <a:cubicBezTo>
                  <a:pt x="279" y="146"/>
                  <a:pt x="279" y="146"/>
                  <a:pt x="279" y="146"/>
                </a:cubicBezTo>
                <a:cubicBezTo>
                  <a:pt x="356" y="146"/>
                  <a:pt x="356" y="146"/>
                  <a:pt x="356" y="146"/>
                </a:cubicBezTo>
                <a:cubicBezTo>
                  <a:pt x="368" y="146"/>
                  <a:pt x="378" y="156"/>
                  <a:pt x="378" y="168"/>
                </a:cubicBezTo>
                <a:lnTo>
                  <a:pt x="378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pPr defTabSz="914400">
              <a:defRPr/>
            </a:pPr>
            <a:endParaRPr lang="en-AU" sz="1800" kern="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685665" y="1651000"/>
            <a:ext cx="35871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000" dirty="0">
                <a:solidFill>
                  <a:srgbClr val="020506"/>
                </a:solidFill>
                <a:ea typeface="宋体" panose="02010600030101010101" pitchFamily="2" charset="-122"/>
                <a:sym typeface="+mn-ea"/>
              </a:rPr>
              <a:t>1.</a:t>
            </a:r>
            <a:r>
              <a:rPr lang="zh-CN" altLang="en-US" sz="2000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医、教、研资料的检索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98365" y="2475230"/>
            <a:ext cx="35871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000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2000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医院统计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33925" y="3859530"/>
            <a:ext cx="402145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</a:t>
            </a:r>
            <a:r>
              <a:rPr lang="zh-CN" altLang="en-US" sz="2000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医疗付款：手术能反映治疗</a:t>
            </a:r>
            <a:r>
              <a:rPr lang="zh-CN" altLang="en-US" sz="2000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过程</a:t>
            </a:r>
            <a:endParaRPr lang="zh-CN" altLang="en-US" sz="2000" dirty="0">
              <a:solidFill>
                <a:srgbClr val="02050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23765" y="3255010"/>
            <a:ext cx="45688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000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2000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医院管理：手术分级管理、临床路径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985" y="1372235"/>
            <a:ext cx="3747135" cy="3481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根据手术操作的部位、术式、入路和疾病性质，把手术和操作分门别类，使其成为一个有序组合的过程。这种层级结构有利于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数据统计。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例如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: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统计医院基本外科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2021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年实行甲状腺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切除手术的患者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人数？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检索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方法：时间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=2021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                       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科室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基本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外科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                          ICD-9-CM-3=06.2-06.6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350520" y="495364"/>
            <a:ext cx="9153478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sz="2400" noProof="1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手术操作</a:t>
            </a:r>
            <a:r>
              <a:rPr sz="2400" noProof="1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分类</a:t>
            </a:r>
            <a:r>
              <a:rPr lang="zh-CN" sz="2400" noProof="1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应用</a:t>
            </a:r>
            <a:r>
              <a:rPr lang="zh-CN" sz="2400" noProof="1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示例</a:t>
            </a:r>
            <a:endParaRPr lang="zh-CN" sz="2400" noProof="1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8" descr="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"/>
          <p:cNvSpPr>
            <a:spLocks noChangeArrowheads="1"/>
          </p:cNvSpPr>
          <p:nvPr/>
        </p:nvSpPr>
        <p:spPr bwMode="auto">
          <a:xfrm>
            <a:off x="4706251" y="1582553"/>
            <a:ext cx="90280" cy="86857"/>
          </a:xfrm>
          <a:prstGeom prst="ellipse">
            <a:avLst/>
          </a:prstGeom>
          <a:solidFill>
            <a:srgbClr val="52B8DA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8" name="Oval 9" descr="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"/>
          <p:cNvSpPr>
            <a:spLocks noChangeArrowheads="1"/>
          </p:cNvSpPr>
          <p:nvPr/>
        </p:nvSpPr>
        <p:spPr bwMode="auto">
          <a:xfrm>
            <a:off x="4706251" y="2955619"/>
            <a:ext cx="90280" cy="86857"/>
          </a:xfrm>
          <a:prstGeom prst="ellipse">
            <a:avLst/>
          </a:prstGeom>
          <a:solidFill>
            <a:srgbClr val="52B8DA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9" name="Oval 10" descr="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"/>
          <p:cNvSpPr>
            <a:spLocks noChangeArrowheads="1"/>
          </p:cNvSpPr>
          <p:nvPr/>
        </p:nvSpPr>
        <p:spPr bwMode="auto">
          <a:xfrm>
            <a:off x="4706251" y="3279359"/>
            <a:ext cx="90280" cy="86857"/>
          </a:xfrm>
          <a:prstGeom prst="ellipse">
            <a:avLst/>
          </a:prstGeom>
          <a:solidFill>
            <a:srgbClr val="52B8DA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20" name="Freeform 11" descr="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"/>
          <p:cNvSpPr/>
          <p:nvPr/>
        </p:nvSpPr>
        <p:spPr bwMode="auto">
          <a:xfrm>
            <a:off x="3977814" y="1536473"/>
            <a:ext cx="636065" cy="331636"/>
          </a:xfrm>
          <a:custGeom>
            <a:avLst/>
            <a:gdLst>
              <a:gd name="T0" fmla="*/ 310 w 310"/>
              <a:gd name="T1" fmla="*/ 84 h 168"/>
              <a:gd name="T2" fmla="*/ 276 w 310"/>
              <a:gd name="T3" fmla="*/ 64 h 168"/>
              <a:gd name="T4" fmla="*/ 276 w 310"/>
              <a:gd name="T5" fmla="*/ 0 h 168"/>
              <a:gd name="T6" fmla="*/ 0 w 310"/>
              <a:gd name="T7" fmla="*/ 0 h 168"/>
              <a:gd name="T8" fmla="*/ 0 w 310"/>
              <a:gd name="T9" fmla="*/ 168 h 168"/>
              <a:gd name="T10" fmla="*/ 276 w 310"/>
              <a:gd name="T11" fmla="*/ 168 h 168"/>
              <a:gd name="T12" fmla="*/ 276 w 310"/>
              <a:gd name="T13" fmla="*/ 104 h 168"/>
              <a:gd name="T14" fmla="*/ 310 w 310"/>
              <a:gd name="T15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0" h="168">
                <a:moveTo>
                  <a:pt x="310" y="84"/>
                </a:moveTo>
                <a:lnTo>
                  <a:pt x="276" y="64"/>
                </a:lnTo>
                <a:lnTo>
                  <a:pt x="276" y="0"/>
                </a:lnTo>
                <a:lnTo>
                  <a:pt x="0" y="0"/>
                </a:lnTo>
                <a:lnTo>
                  <a:pt x="0" y="168"/>
                </a:lnTo>
                <a:lnTo>
                  <a:pt x="276" y="168"/>
                </a:lnTo>
                <a:lnTo>
                  <a:pt x="276" y="104"/>
                </a:lnTo>
                <a:lnTo>
                  <a:pt x="310" y="84"/>
                </a:lnTo>
                <a:close/>
              </a:path>
            </a:pathLst>
          </a:custGeom>
          <a:solidFill>
            <a:srgbClr val="52B8DA"/>
          </a:solidFill>
          <a:ln>
            <a:noFill/>
          </a:ln>
        </p:spPr>
        <p:txBody>
          <a:bodyPr/>
          <a:lstStyle/>
          <a:p>
            <a:endParaRPr lang="zh-CN" altLang="en-US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21" name="Rectangle 12" descr="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"/>
          <p:cNvSpPr>
            <a:spLocks noChangeArrowheads="1"/>
          </p:cNvSpPr>
          <p:nvPr/>
        </p:nvSpPr>
        <p:spPr bwMode="auto">
          <a:xfrm>
            <a:off x="1967030" y="1536473"/>
            <a:ext cx="2293935" cy="331636"/>
          </a:xfrm>
          <a:prstGeom prst="rect">
            <a:avLst/>
          </a:prstGeom>
          <a:solidFill>
            <a:srgbClr val="296FA5"/>
          </a:solidFill>
          <a:ln>
            <a:noFill/>
          </a:ln>
        </p:spPr>
        <p:txBody>
          <a:bodyPr/>
          <a:lstStyle/>
          <a:p>
            <a:endParaRPr lang="zh-CN" altLang="en-US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22" name="Freeform 13" descr="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"/>
          <p:cNvSpPr/>
          <p:nvPr/>
        </p:nvSpPr>
        <p:spPr bwMode="auto">
          <a:xfrm>
            <a:off x="5032449" y="1791633"/>
            <a:ext cx="636065" cy="331636"/>
          </a:xfrm>
          <a:custGeom>
            <a:avLst/>
            <a:gdLst>
              <a:gd name="T0" fmla="*/ 0 w 310"/>
              <a:gd name="T1" fmla="*/ 84 h 168"/>
              <a:gd name="T2" fmla="*/ 34 w 310"/>
              <a:gd name="T3" fmla="*/ 104 h 168"/>
              <a:gd name="T4" fmla="*/ 34 w 310"/>
              <a:gd name="T5" fmla="*/ 168 h 168"/>
              <a:gd name="T6" fmla="*/ 310 w 310"/>
              <a:gd name="T7" fmla="*/ 168 h 168"/>
              <a:gd name="T8" fmla="*/ 310 w 310"/>
              <a:gd name="T9" fmla="*/ 0 h 168"/>
              <a:gd name="T10" fmla="*/ 34 w 310"/>
              <a:gd name="T11" fmla="*/ 0 h 168"/>
              <a:gd name="T12" fmla="*/ 34 w 310"/>
              <a:gd name="T13" fmla="*/ 64 h 168"/>
              <a:gd name="T14" fmla="*/ 0 w 310"/>
              <a:gd name="T15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0" h="168">
                <a:moveTo>
                  <a:pt x="0" y="84"/>
                </a:moveTo>
                <a:lnTo>
                  <a:pt x="34" y="104"/>
                </a:lnTo>
                <a:lnTo>
                  <a:pt x="34" y="168"/>
                </a:lnTo>
                <a:lnTo>
                  <a:pt x="310" y="168"/>
                </a:lnTo>
                <a:lnTo>
                  <a:pt x="310" y="0"/>
                </a:lnTo>
                <a:lnTo>
                  <a:pt x="34" y="0"/>
                </a:lnTo>
                <a:lnTo>
                  <a:pt x="34" y="64"/>
                </a:lnTo>
                <a:lnTo>
                  <a:pt x="0" y="84"/>
                </a:lnTo>
                <a:close/>
              </a:path>
            </a:pathLst>
          </a:custGeom>
          <a:solidFill>
            <a:srgbClr val="52B8DA"/>
          </a:solidFill>
          <a:ln>
            <a:noFill/>
          </a:ln>
        </p:spPr>
        <p:txBody>
          <a:bodyPr/>
          <a:lstStyle/>
          <a:p>
            <a:endParaRPr lang="zh-CN" altLang="en-US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23" name="Rectangle 14" descr="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"/>
          <p:cNvSpPr>
            <a:spLocks noChangeArrowheads="1"/>
          </p:cNvSpPr>
          <p:nvPr/>
        </p:nvSpPr>
        <p:spPr bwMode="auto">
          <a:xfrm>
            <a:off x="5385363" y="1791633"/>
            <a:ext cx="2293935" cy="331636"/>
          </a:xfrm>
          <a:prstGeom prst="rect">
            <a:avLst/>
          </a:prstGeom>
          <a:solidFill>
            <a:srgbClr val="296FA5"/>
          </a:solidFill>
          <a:ln>
            <a:noFill/>
          </a:ln>
        </p:spPr>
        <p:txBody>
          <a:bodyPr/>
          <a:lstStyle/>
          <a:p>
            <a:endParaRPr lang="zh-CN" altLang="en-US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24" name="Freeform 15" descr="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"/>
          <p:cNvSpPr/>
          <p:nvPr/>
        </p:nvSpPr>
        <p:spPr bwMode="auto">
          <a:xfrm>
            <a:off x="5032449" y="3355226"/>
            <a:ext cx="636065" cy="327688"/>
          </a:xfrm>
          <a:custGeom>
            <a:avLst/>
            <a:gdLst>
              <a:gd name="T0" fmla="*/ 0 w 310"/>
              <a:gd name="T1" fmla="*/ 82 h 166"/>
              <a:gd name="T2" fmla="*/ 34 w 310"/>
              <a:gd name="T3" fmla="*/ 102 h 166"/>
              <a:gd name="T4" fmla="*/ 34 w 310"/>
              <a:gd name="T5" fmla="*/ 166 h 166"/>
              <a:gd name="T6" fmla="*/ 310 w 310"/>
              <a:gd name="T7" fmla="*/ 166 h 166"/>
              <a:gd name="T8" fmla="*/ 310 w 310"/>
              <a:gd name="T9" fmla="*/ 0 h 166"/>
              <a:gd name="T10" fmla="*/ 34 w 310"/>
              <a:gd name="T11" fmla="*/ 0 h 166"/>
              <a:gd name="T12" fmla="*/ 34 w 310"/>
              <a:gd name="T13" fmla="*/ 62 h 166"/>
              <a:gd name="T14" fmla="*/ 0 w 310"/>
              <a:gd name="T15" fmla="*/ 82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0" h="166">
                <a:moveTo>
                  <a:pt x="0" y="82"/>
                </a:moveTo>
                <a:lnTo>
                  <a:pt x="34" y="102"/>
                </a:lnTo>
                <a:lnTo>
                  <a:pt x="34" y="166"/>
                </a:lnTo>
                <a:lnTo>
                  <a:pt x="310" y="166"/>
                </a:lnTo>
                <a:lnTo>
                  <a:pt x="310" y="0"/>
                </a:lnTo>
                <a:lnTo>
                  <a:pt x="34" y="0"/>
                </a:lnTo>
                <a:lnTo>
                  <a:pt x="34" y="62"/>
                </a:lnTo>
                <a:lnTo>
                  <a:pt x="0" y="82"/>
                </a:lnTo>
                <a:close/>
              </a:path>
            </a:pathLst>
          </a:custGeom>
          <a:solidFill>
            <a:srgbClr val="52B8DA"/>
          </a:solidFill>
          <a:ln>
            <a:noFill/>
          </a:ln>
        </p:spPr>
        <p:txBody>
          <a:bodyPr/>
          <a:lstStyle/>
          <a:p>
            <a:endParaRPr lang="zh-CN" altLang="en-US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25" name="Rectangle 16" descr="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"/>
          <p:cNvSpPr>
            <a:spLocks noChangeArrowheads="1"/>
          </p:cNvSpPr>
          <p:nvPr/>
        </p:nvSpPr>
        <p:spPr bwMode="auto">
          <a:xfrm>
            <a:off x="5385363" y="3355226"/>
            <a:ext cx="2293935" cy="327688"/>
          </a:xfrm>
          <a:prstGeom prst="rect">
            <a:avLst/>
          </a:prstGeom>
          <a:solidFill>
            <a:srgbClr val="296FA5"/>
          </a:solidFill>
          <a:ln>
            <a:noFill/>
          </a:ln>
        </p:spPr>
        <p:txBody>
          <a:bodyPr/>
          <a:lstStyle/>
          <a:p>
            <a:endParaRPr lang="zh-CN" altLang="en-US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26" name="Freeform 17" descr="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"/>
          <p:cNvSpPr/>
          <p:nvPr/>
        </p:nvSpPr>
        <p:spPr bwMode="auto">
          <a:xfrm>
            <a:off x="3977814" y="2951476"/>
            <a:ext cx="636065" cy="327688"/>
          </a:xfrm>
          <a:custGeom>
            <a:avLst/>
            <a:gdLst>
              <a:gd name="T0" fmla="*/ 310 w 310"/>
              <a:gd name="T1" fmla="*/ 82 h 166"/>
              <a:gd name="T2" fmla="*/ 276 w 310"/>
              <a:gd name="T3" fmla="*/ 62 h 166"/>
              <a:gd name="T4" fmla="*/ 276 w 310"/>
              <a:gd name="T5" fmla="*/ 0 h 166"/>
              <a:gd name="T6" fmla="*/ 0 w 310"/>
              <a:gd name="T7" fmla="*/ 0 h 166"/>
              <a:gd name="T8" fmla="*/ 0 w 310"/>
              <a:gd name="T9" fmla="*/ 166 h 166"/>
              <a:gd name="T10" fmla="*/ 276 w 310"/>
              <a:gd name="T11" fmla="*/ 166 h 166"/>
              <a:gd name="T12" fmla="*/ 276 w 310"/>
              <a:gd name="T13" fmla="*/ 102 h 166"/>
              <a:gd name="T14" fmla="*/ 310 w 310"/>
              <a:gd name="T15" fmla="*/ 82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0" h="166">
                <a:moveTo>
                  <a:pt x="310" y="82"/>
                </a:moveTo>
                <a:lnTo>
                  <a:pt x="276" y="62"/>
                </a:lnTo>
                <a:lnTo>
                  <a:pt x="276" y="0"/>
                </a:lnTo>
                <a:lnTo>
                  <a:pt x="0" y="0"/>
                </a:lnTo>
                <a:lnTo>
                  <a:pt x="0" y="166"/>
                </a:lnTo>
                <a:lnTo>
                  <a:pt x="276" y="166"/>
                </a:lnTo>
                <a:lnTo>
                  <a:pt x="276" y="102"/>
                </a:lnTo>
                <a:lnTo>
                  <a:pt x="310" y="82"/>
                </a:lnTo>
                <a:close/>
              </a:path>
            </a:pathLst>
          </a:custGeom>
          <a:solidFill>
            <a:srgbClr val="52B8DA"/>
          </a:solidFill>
          <a:ln>
            <a:noFill/>
          </a:ln>
        </p:spPr>
        <p:txBody>
          <a:bodyPr/>
          <a:lstStyle/>
          <a:p>
            <a:endParaRPr lang="zh-CN" altLang="en-US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27" name="Rectangle 18" descr="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"/>
          <p:cNvSpPr>
            <a:spLocks noChangeArrowheads="1"/>
          </p:cNvSpPr>
          <p:nvPr/>
        </p:nvSpPr>
        <p:spPr bwMode="auto">
          <a:xfrm>
            <a:off x="1967030" y="2940046"/>
            <a:ext cx="2293935" cy="327688"/>
          </a:xfrm>
          <a:prstGeom prst="rect">
            <a:avLst/>
          </a:prstGeom>
          <a:solidFill>
            <a:srgbClr val="296FA5"/>
          </a:solidFill>
          <a:ln>
            <a:noFill/>
          </a:ln>
        </p:spPr>
        <p:txBody>
          <a:bodyPr/>
          <a:lstStyle/>
          <a:p>
            <a:endParaRPr lang="zh-CN" altLang="en-US">
              <a:latin typeface="Times New Roman" panose="02020603050405020304"/>
              <a:ea typeface="宋体" panose="02010600030101010101" pitchFamily="2" charset="-122"/>
            </a:endParaRPr>
          </a:p>
        </p:txBody>
      </p:sp>
      <p:cxnSp>
        <p:nvCxnSpPr>
          <p:cNvPr id="28" name="直接箭头连接符 27" descr="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"/>
          <p:cNvCxnSpPr/>
          <p:nvPr/>
        </p:nvCxnSpPr>
        <p:spPr>
          <a:xfrm>
            <a:off x="4763135" y="1680845"/>
            <a:ext cx="0" cy="3026410"/>
          </a:xfrm>
          <a:prstGeom prst="straightConnector1">
            <a:avLst/>
          </a:prstGeom>
          <a:ln w="12700">
            <a:solidFill>
              <a:srgbClr val="52B8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/>
          <p:nvPr/>
        </p:nvSpPr>
        <p:spPr>
          <a:xfrm flipH="1">
            <a:off x="2043950" y="1512680"/>
            <a:ext cx="209177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1921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1" name="矩形 30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/>
          <p:nvPr/>
        </p:nvSpPr>
        <p:spPr>
          <a:xfrm flipH="1">
            <a:off x="450049" y="2013681"/>
            <a:ext cx="4195253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CN" altLang="en-US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北京协和医院病案科开展手术操作编目。</a:t>
            </a:r>
            <a:endParaRPr lang="zh-CN" altLang="en-US" dirty="0">
              <a:solidFill>
                <a:srgbClr val="020506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2" name="矩形 31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/>
          <p:nvPr/>
        </p:nvSpPr>
        <p:spPr>
          <a:xfrm flipH="1">
            <a:off x="2053284" y="2928988"/>
            <a:ext cx="209177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1950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4" name="矩形 33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/>
          <p:nvPr/>
        </p:nvSpPr>
        <p:spPr>
          <a:xfrm flipH="1">
            <a:off x="450049" y="3208334"/>
            <a:ext cx="4195253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CN" altLang="en-US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卫生部印发</a:t>
            </a:r>
            <a:r>
              <a:rPr lang="en-US" altLang="zh-CN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SNDO</a:t>
            </a:r>
            <a:r>
              <a:rPr lang="zh-CN" altLang="en-US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35" name="矩形 34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/>
          <p:nvPr/>
        </p:nvSpPr>
        <p:spPr>
          <a:xfrm flipH="1">
            <a:off x="5445556" y="1780183"/>
            <a:ext cx="209177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1935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年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36" name="矩形 35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/>
          <p:nvPr/>
        </p:nvSpPr>
        <p:spPr>
          <a:xfrm flipH="1">
            <a:off x="5032449" y="2091496"/>
            <a:ext cx="4195253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北京协和</a:t>
            </a:r>
            <a:r>
              <a:rPr lang="zh-CN" altLang="en-US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医院参照美国医学会编著</a:t>
            </a:r>
            <a:r>
              <a:rPr lang="en-US" altLang="zh-CN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lang="zh-CN" altLang="en-US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疾病和手术标准名称</a:t>
            </a:r>
            <a:r>
              <a:rPr lang="en-US" altLang="zh-CN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r>
              <a:rPr lang="en-US" altLang="zh-CN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SNDO</a:t>
            </a:r>
            <a:r>
              <a:rPr lang="zh-CN" altLang="en-US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编目。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/>
          <p:nvPr/>
        </p:nvSpPr>
        <p:spPr>
          <a:xfrm flipH="1">
            <a:off x="5097707" y="3651247"/>
            <a:ext cx="4195253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CN" altLang="en-US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卫生部决定统一采用</a:t>
            </a:r>
            <a:r>
              <a:rPr lang="en-US" altLang="zh-CN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ICD-9-CM-3</a:t>
            </a:r>
            <a:r>
              <a:rPr lang="zh-CN" altLang="en-US" dirty="0">
                <a:solidFill>
                  <a:srgbClr val="02050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38" name="矩形 37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/>
          <p:nvPr/>
        </p:nvSpPr>
        <p:spPr>
          <a:xfrm flipH="1">
            <a:off x="5448231" y="3354408"/>
            <a:ext cx="209177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1989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9" name="文本框 38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 txBox="1"/>
          <p:nvPr/>
        </p:nvSpPr>
        <p:spPr>
          <a:xfrm>
            <a:off x="4165716" y="1541470"/>
            <a:ext cx="48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Times New Roman" panose="02020603050405020304"/>
                <a:ea typeface="宋体" panose="02010600030101010101" pitchFamily="2" charset="-122"/>
              </a:rPr>
              <a:t>01</a:t>
            </a:r>
            <a:endParaRPr lang="en-US" altLang="zh-CN" dirty="0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40" name="文本框 39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 txBox="1"/>
          <p:nvPr/>
        </p:nvSpPr>
        <p:spPr>
          <a:xfrm>
            <a:off x="5002277" y="1786279"/>
            <a:ext cx="48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Times New Roman" panose="02020603050405020304"/>
                <a:ea typeface="宋体" panose="02010600030101010101" pitchFamily="2" charset="-122"/>
              </a:rPr>
              <a:t>02</a:t>
            </a:r>
            <a:endParaRPr lang="en-US" altLang="zh-CN" dirty="0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41" name="文本框 40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 txBox="1"/>
          <p:nvPr/>
        </p:nvSpPr>
        <p:spPr>
          <a:xfrm>
            <a:off x="4165716" y="2951986"/>
            <a:ext cx="48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Times New Roman" panose="02020603050405020304"/>
                <a:ea typeface="宋体" panose="02010600030101010101" pitchFamily="2" charset="-122"/>
              </a:rPr>
              <a:t>03</a:t>
            </a:r>
            <a:endParaRPr lang="en-US" altLang="zh-CN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42" name="文本框 41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 txBox="1"/>
          <p:nvPr/>
        </p:nvSpPr>
        <p:spPr>
          <a:xfrm>
            <a:off x="5002458" y="3320336"/>
            <a:ext cx="48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Times New Roman" panose="02020603050405020304"/>
                <a:ea typeface="宋体" panose="02010600030101010101" pitchFamily="2" charset="-122"/>
              </a:rPr>
              <a:t>04</a:t>
            </a:r>
            <a:endParaRPr lang="en-US" altLang="zh-CN" dirty="0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4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1600" b="1" i="0" baseline="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indent="0" defTabSz="914400">
              <a:spcBef>
                <a:spcPct val="20000"/>
              </a:spcBef>
              <a:buFont typeface="Arial" panose="020B0604020202020204" pitchFamily="34" charset="0"/>
              <a:buNone/>
              <a:defRPr sz="2800"/>
            </a:lvl2pPr>
            <a:lvl3pPr indent="0" defTabSz="914400">
              <a:spcBef>
                <a:spcPct val="20000"/>
              </a:spcBef>
              <a:buFont typeface="Arial" panose="020B0604020202020204" pitchFamily="34" charset="0"/>
              <a:buNone/>
              <a:defRPr sz="2400"/>
            </a:lvl3pPr>
            <a:lvl4pPr indent="0" defTabSz="914400">
              <a:spcBef>
                <a:spcPct val="20000"/>
              </a:spcBef>
              <a:buFont typeface="Arial" panose="020B0604020202020204" pitchFamily="34" charset="0"/>
              <a:buNone/>
              <a:defRPr sz="2000"/>
            </a:lvl4pPr>
            <a:lvl5pPr indent="0" defTabSz="914400">
              <a:spcBef>
                <a:spcPct val="20000"/>
              </a:spcBef>
              <a:buFont typeface="Arial" panose="020B0604020202020204" pitchFamily="34" charset="0"/>
              <a:buNone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/>
              <a:t>病案信息学（第</a:t>
            </a:r>
            <a:r>
              <a:rPr lang="en-US" altLang="zh-CN" dirty="0"/>
              <a:t>3</a:t>
            </a:r>
            <a:r>
              <a:rPr lang="zh-CN" altLang="en-US" dirty="0"/>
              <a:t>版）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73735" y="631825"/>
            <a:ext cx="8554085" cy="537845"/>
          </a:xfrm>
        </p:spPr>
        <p:txBody>
          <a:bodyPr/>
          <a:p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二、我国开展手术操作分类的历史</a:t>
            </a:r>
            <a:endParaRPr lang="zh-CN" altLang="en-US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手术操作的分类轴心是部位、术式、入路和疾病性质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等。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350520" y="495364"/>
            <a:ext cx="9153478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sz="2400" noProof="1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ICD-9-CM-3</a:t>
            </a:r>
            <a:r>
              <a:rPr lang="zh-CN" altLang="en-US" sz="2400" noProof="1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的</a:t>
            </a:r>
            <a:r>
              <a:rPr lang="zh-CN" altLang="en-US" sz="2400" noProof="1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分类特点</a:t>
            </a:r>
            <a:endParaRPr lang="zh-CN" altLang="en-US" sz="2400" noProof="1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-84455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8835" y="2026285"/>
            <a:ext cx="5286375" cy="24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4.1.3"/>
</p:tagLst>
</file>

<file path=ppt/tags/tag2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PA" val="v4.1.3"/>
</p:tagLst>
</file>

<file path=ppt/tags/tag4.xml><?xml version="1.0" encoding="utf-8"?>
<p:tagLst xmlns:p="http://schemas.openxmlformats.org/presentationml/2006/main">
  <p:tag name="PA" val="v4.1.3"/>
</p:tagLst>
</file>

<file path=ppt/tags/tag5.xml><?xml version="1.0" encoding="utf-8"?>
<p:tagLst xmlns:p="http://schemas.openxmlformats.org/presentationml/2006/main">
  <p:tag name="PA" val="v4.1.3"/>
</p:tagLst>
</file>

<file path=ppt/tags/tag6.xml><?xml version="1.0" encoding="utf-8"?>
<p:tagLst xmlns:p="http://schemas.openxmlformats.org/presentationml/2006/main">
  <p:tag name="KSO_WM_UNIT_TABLE_BEAUTIFY" val="smartTable{db293eae-e455-460f-8863-8a98d47ff904}"/>
  <p:tag name="TABLE_ENDDRAG_ORIGIN_RECT" val="673*251"/>
  <p:tag name="TABLE_ENDDRAG_RECT" val="58*137*673*25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lIns="91440" tIns="45720" rIns="91440" bIns="45720" rtlCol="0">
        <a:normAutofit/>
      </a:bodyPr>
      <a:lstStyle>
        <a:defPPr marL="342900" marR="0" lvl="0" indent="-342900" algn="l" defTabSz="914400" rtl="0" eaLnBrk="1" fontAlgn="base" latinLnBrk="0" hangingPunct="1">
          <a:lnSpc>
            <a:spcPct val="150000"/>
          </a:lnSpc>
          <a:spcBef>
            <a:spcPct val="20000"/>
          </a:spcBef>
          <a:spcAft>
            <a:spcPct val="0"/>
          </a:spcAft>
          <a:buClr>
            <a:srgbClr val="6666FF"/>
          </a:buClr>
          <a:buSzTx/>
          <a:buFontTx/>
          <a:buNone/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6334</Words>
  <Application>WPS 演示</Application>
  <PresentationFormat>自定义</PresentationFormat>
  <Paragraphs>589</Paragraphs>
  <Slides>50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7" baseType="lpstr">
      <vt:lpstr>Arial</vt:lpstr>
      <vt:lpstr>宋体</vt:lpstr>
      <vt:lpstr>Wingdings</vt:lpstr>
      <vt:lpstr>Times New Roman</vt:lpstr>
      <vt:lpstr>黑体</vt:lpstr>
      <vt:lpstr>Times New Roman</vt:lpstr>
      <vt:lpstr>微软雅黑</vt:lpstr>
      <vt:lpstr>隶书</vt:lpstr>
      <vt:lpstr>Wingdings</vt:lpstr>
      <vt:lpstr>楷体</vt:lpstr>
      <vt:lpstr>Arial Unicode MS</vt:lpstr>
      <vt:lpstr>等线</vt:lpstr>
      <vt:lpstr>仿宋_GB2312</vt:lpstr>
      <vt:lpstr>仿宋</vt:lpstr>
      <vt:lpstr>幼圆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一、手术操作分类概念</vt:lpstr>
      <vt:lpstr>（二）手术操作分类的应用意义</vt:lpstr>
      <vt:lpstr>PowerPoint 演示文稿</vt:lpstr>
      <vt:lpstr>二、我国开展手术操作分类的历史</vt:lpstr>
      <vt:lpstr>PowerPoint 演示文稿</vt:lpstr>
      <vt:lpstr>三、其他手术操作分类方案</vt:lpstr>
      <vt:lpstr>PowerPoint 演示文稿</vt:lpstr>
      <vt:lpstr>一、术语和缩略语</vt:lpstr>
      <vt:lpstr>4. 另编</vt:lpstr>
      <vt:lpstr>PowerPoint 演示文稿</vt:lpstr>
      <vt:lpstr>5. 省略编码 </vt:lpstr>
      <vt:lpstr>（二） NOS（not otherwise specified）   其它方面未特指</vt:lpstr>
      <vt:lpstr>（三）手术操作名称的构成  </vt:lpstr>
      <vt:lpstr>二、编码查找方法 </vt:lpstr>
      <vt:lpstr>确定主导词的方法 </vt:lpstr>
      <vt:lpstr>在类目表中核对编码的方法 </vt:lpstr>
      <vt:lpstr>（二）手术的伴随情况和手术目的对编码的影响</vt:lpstr>
      <vt:lpstr>PowerPoint 演示文稿</vt:lpstr>
      <vt:lpstr>一、血管支架置入术</vt:lpstr>
      <vt:lpstr>PowerPoint 演示文稿</vt:lpstr>
      <vt:lpstr>血管支架置入术的编码规则</vt:lpstr>
      <vt:lpstr>二、颅骨成形术</vt:lpstr>
      <vt:lpstr>三、白内障摘除术</vt:lpstr>
      <vt:lpstr>四、鼻内上颌窦切开术</vt:lpstr>
      <vt:lpstr>五、肺切除术</vt:lpstr>
      <vt:lpstr>六、冠状动脉搭桥术</vt:lpstr>
      <vt:lpstr>PowerPoint 演示文稿</vt:lpstr>
      <vt:lpstr>七、造血干细胞移植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三、男性绝育术 </vt:lpstr>
      <vt:lpstr>四、卵巢癌根治术</vt:lpstr>
      <vt:lpstr>五、剖宫产</vt:lpstr>
      <vt:lpstr>六、脊柱融合术</vt:lpstr>
      <vt:lpstr>七、髋关节置换术</vt:lpstr>
      <vt:lpstr>八、乳房切除术</vt:lpstr>
      <vt:lpstr>九、常见诊断性操作的编码</vt:lpstr>
      <vt:lpstr>PowerPoint 演示文稿</vt:lpstr>
      <vt:lpstr>一、主要手术操作选择规则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Pandada</dc:creator>
  <cp:lastModifiedBy>19930027</cp:lastModifiedBy>
  <cp:revision>184</cp:revision>
  <dcterms:created xsi:type="dcterms:W3CDTF">2019-06-21T02:16:00Z</dcterms:created>
  <dcterms:modified xsi:type="dcterms:W3CDTF">2022-08-20T00:04:09Z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02D6DB59DC614746AB83B0A38280E24D</vt:lpwstr>
  </property>
  <property fmtid="{D5CDD505-2E9C-101B-9397-08002B2CF9AE}" pid="3" name="KSOProductBuildVer">
    <vt:lpwstr>2052-11.1.0.11115</vt:lpwstr>
  </property>
</Properties>
</file>