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2"/>
  </p:handoutMasterIdLst>
  <p:sldIdLst>
    <p:sldId id="623" r:id="rId3"/>
    <p:sldId id="654" r:id="rId5"/>
    <p:sldId id="684" r:id="rId6"/>
    <p:sldId id="685" r:id="rId7"/>
    <p:sldId id="728" r:id="rId8"/>
    <p:sldId id="729" r:id="rId9"/>
    <p:sldId id="730" r:id="rId10"/>
    <p:sldId id="731" r:id="rId11"/>
    <p:sldId id="732" r:id="rId12"/>
    <p:sldId id="733" r:id="rId13"/>
    <p:sldId id="734" r:id="rId14"/>
    <p:sldId id="735" r:id="rId15"/>
    <p:sldId id="736" r:id="rId16"/>
    <p:sldId id="737" r:id="rId17"/>
    <p:sldId id="738" r:id="rId18"/>
    <p:sldId id="739" r:id="rId19"/>
    <p:sldId id="740" r:id="rId20"/>
    <p:sldId id="741" r:id="rId21"/>
    <p:sldId id="725" r:id="rId22"/>
    <p:sldId id="742" r:id="rId23"/>
    <p:sldId id="743" r:id="rId24"/>
    <p:sldId id="744" r:id="rId25"/>
    <p:sldId id="745" r:id="rId26"/>
    <p:sldId id="726" r:id="rId27"/>
    <p:sldId id="746" r:id="rId28"/>
    <p:sldId id="747" r:id="rId29"/>
    <p:sldId id="748" r:id="rId30"/>
    <p:sldId id="750" r:id="rId31"/>
    <p:sldId id="749" r:id="rId32"/>
    <p:sldId id="751" r:id="rId33"/>
    <p:sldId id="753" r:id="rId34"/>
    <p:sldId id="759" r:id="rId35"/>
    <p:sldId id="760" r:id="rId36"/>
    <p:sldId id="761" r:id="rId37"/>
    <p:sldId id="762" r:id="rId38"/>
    <p:sldId id="763" r:id="rId39"/>
    <p:sldId id="764" r:id="rId40"/>
    <p:sldId id="727" r:id="rId41"/>
    <p:sldId id="765" r:id="rId42"/>
    <p:sldId id="715" r:id="rId43"/>
    <p:sldId id="767" r:id="rId44"/>
    <p:sldId id="768" r:id="rId45"/>
    <p:sldId id="769" r:id="rId46"/>
    <p:sldId id="770" r:id="rId47"/>
    <p:sldId id="771" r:id="rId48"/>
    <p:sldId id="772" r:id="rId49"/>
    <p:sldId id="773" r:id="rId50"/>
    <p:sldId id="714" r:id="rId51"/>
  </p:sldIdLst>
  <p:sldSz cx="9504045"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8DA"/>
    <a:srgbClr val="296FA5"/>
    <a:srgbClr val="235196"/>
    <a:srgbClr val="E7EDF4"/>
    <a:srgbClr val="D1DDE8"/>
    <a:srgbClr val="4DD0E1"/>
    <a:srgbClr val="74B49A"/>
    <a:srgbClr val="A7D6C4"/>
    <a:srgbClr val="E1EEDE"/>
    <a:srgbClr val="F4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226" autoAdjust="0"/>
  </p:normalViewPr>
  <p:slideViewPr>
    <p:cSldViewPr snapToGrid="0" showGuides="1">
      <p:cViewPr varScale="1">
        <p:scale>
          <a:sx n="85" d="100"/>
          <a:sy n="85" d="100"/>
        </p:scale>
        <p:origin x="108" y="1134"/>
      </p:cViewPr>
      <p:guideLst>
        <p:guide orient="horz" pos="3208"/>
        <p:guide pos="2857"/>
        <p:guide pos="297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7850" y="1143000"/>
            <a:ext cx="5702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1597822"/>
            <a:ext cx="8078709"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25655" y="2914650"/>
            <a:ext cx="6653054"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5218" y="1200151"/>
            <a:ext cx="8553927"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154781"/>
            <a:ext cx="2138482"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5218" y="154781"/>
            <a:ext cx="6257039" cy="329088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 y="0"/>
            <a:ext cx="9502158" cy="5143500"/>
          </a:xfrm>
          <a:prstGeom prst="rect">
            <a:avLst/>
          </a:prstGeom>
          <a:effectLst>
            <a:glow>
              <a:schemeClr val="accent1"/>
            </a:glow>
          </a:effectLst>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6551" y="412311"/>
            <a:ext cx="1075626" cy="1034842"/>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04363" cy="5143500"/>
          </a:xfrm>
          <a:prstGeom prst="rect">
            <a:avLst/>
          </a:prstGeom>
          <a:effectLst/>
        </p:spPr>
      </p:pic>
      <p:sp>
        <p:nvSpPr>
          <p:cNvPr id="21" name="文本框 29"/>
          <p:cNvSpPr txBox="1"/>
          <p:nvPr userDrawn="1"/>
        </p:nvSpPr>
        <p:spPr>
          <a:xfrm>
            <a:off x="681138" y="2631928"/>
            <a:ext cx="1638185" cy="923330"/>
          </a:xfrm>
          <a:prstGeom prst="rect">
            <a:avLst/>
          </a:prstGeom>
          <a:noFill/>
        </p:spPr>
        <p:txBody>
          <a:bodyPr wrap="none" rtlCol="0">
            <a:spAutoFit/>
          </a:bodyPr>
          <a:lstStyle/>
          <a:p>
            <a:r>
              <a:rPr lang="zh-CN" altLang="en-US" sz="5400" b="1" dirty="0" smtClean="0">
                <a:ln w="12700">
                  <a:noFill/>
                </a:ln>
                <a:latin typeface="黑体" panose="02010609060101010101" pitchFamily="49" charset="-122"/>
                <a:ea typeface="黑体" panose="02010609060101010101" pitchFamily="49" charset="-122"/>
              </a:rPr>
              <a:t>目录</a:t>
            </a:r>
            <a:endParaRPr lang="en-US" altLang="zh-CN" sz="5400" b="1" dirty="0">
              <a:ln w="12700">
                <a:noFill/>
              </a:ln>
              <a:latin typeface="黑体" panose="02010609060101010101" pitchFamily="49" charset="-122"/>
              <a:ea typeface="黑体" panose="02010609060101010101" pitchFamily="49" charset="-122"/>
            </a:endParaRP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657" y="3710432"/>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39"/>
            <a:ext cx="9504363" cy="2800350"/>
          </a:xfrm>
          <a:prstGeom prst="rect">
            <a:avLst/>
          </a:prstGeom>
          <a:effectLst>
            <a:reflection blurRad="6350" endPos="90000" dir="5400000" sy="-100000" algn="bl" rotWithShape="0"/>
          </a:effectLst>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438150" y="352425"/>
            <a:ext cx="8420100"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8297962" y="3182600"/>
            <a:ext cx="968275" cy="1446550"/>
          </a:xfrm>
          <a:prstGeom prst="rect">
            <a:avLst/>
          </a:prstGeom>
          <a:solidFill>
            <a:schemeClr val="bg1"/>
          </a:solidFill>
        </p:spPr>
        <p:txBody>
          <a:bodyPr wrap="square" rtlCol="0">
            <a:spAutoFit/>
          </a:bodyPr>
          <a:lstStyle/>
          <a:p>
            <a:r>
              <a:rPr lang="zh-CN" altLang="en-US" sz="4400" b="1" dirty="0" smtClean="0">
                <a:ln w="12700">
                  <a:noFill/>
                </a:ln>
                <a:latin typeface="宋体" panose="02010600030101010101" pitchFamily="2" charset="-122"/>
                <a:ea typeface="宋体" panose="02010600030101010101" pitchFamily="2" charset="-122"/>
              </a:rPr>
              <a:t>小结</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75218" y="1200151"/>
            <a:ext cx="8553927"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3305176"/>
            <a:ext cx="8078709"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0779" y="2180035"/>
            <a:ext cx="8078709"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5218"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31385"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5218" y="1151335"/>
            <a:ext cx="419941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75218" y="1631156"/>
            <a:ext cx="419941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828092" y="1151335"/>
            <a:ext cx="4201060"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828092" y="1631156"/>
            <a:ext cx="4201060"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8" name="页脚占位符 7"/>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4" name="页脚占位符 3"/>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3" name="页脚占位符 2"/>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21" y="204787"/>
            <a:ext cx="3126870"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715942" y="204792"/>
            <a:ext cx="531320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75221" y="1076328"/>
            <a:ext cx="312687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3600451"/>
            <a:ext cx="5702618"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62922" y="459581"/>
            <a:ext cx="570261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862922" y="4025507"/>
            <a:ext cx="5702618"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image" Target="../media/image6.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758658" y="0"/>
            <a:ext cx="2745705" cy="5143500"/>
          </a:xfrm>
          <a:prstGeom prst="rect">
            <a:avLst/>
          </a:prstGeom>
        </p:spPr>
      </p:pic>
      <p:pic>
        <p:nvPicPr>
          <p:cNvPr id="8" name="图片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2685360" cy="5143500"/>
          </a:xfrm>
          <a:prstGeom prst="rect">
            <a:avLst/>
          </a:prstGeom>
        </p:spPr>
      </p:pic>
      <p:sp>
        <p:nvSpPr>
          <p:cNvPr id="9" name="矩形 8"/>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userDrawn="1"/>
        </p:nvSpPr>
        <p:spPr>
          <a:xfrm>
            <a:off x="0" y="1"/>
            <a:ext cx="2323289" cy="246221"/>
          </a:xfrm>
          <a:prstGeom prst="rect">
            <a:avLst/>
          </a:prstGeom>
          <a:noFill/>
        </p:spPr>
        <p:txBody>
          <a:bodyPr wrap="squar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7256504" y="4912565"/>
            <a:ext cx="2323289" cy="246221"/>
          </a:xfrm>
          <a:prstGeom prst="rect">
            <a:avLst/>
          </a:prstGeom>
          <a:noFill/>
        </p:spPr>
        <p:txBody>
          <a:bodyPr wrap="square" rtlCol="0">
            <a:spAutoFit/>
          </a:bodyPr>
          <a:lstStyle/>
          <a:p>
            <a:r>
              <a:rPr lang="en-US" altLang="zh-CN" sz="1000" b="1" dirty="0" smtClean="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43792" y="1498960"/>
            <a:ext cx="1956426" cy="769441"/>
          </a:xfrm>
          <a:prstGeom prst="rect">
            <a:avLst/>
          </a:prstGeom>
          <a:noFill/>
        </p:spPr>
        <p:txBody>
          <a:bodyPr wrap="none" rtlCol="0">
            <a:spAutoFit/>
          </a:bodyPr>
          <a:lstStyle/>
          <a:p>
            <a:pPr algn="ctr"/>
            <a:r>
              <a:rPr lang="zh-CN" altLang="en-US" sz="4400" b="1" dirty="0" smtClean="0">
                <a:latin typeface="Times New Roman" panose="02020603050405020304"/>
                <a:ea typeface="黑体" panose="02010609060101010101" pitchFamily="49" charset="-122"/>
              </a:rPr>
              <a:t>第十章</a:t>
            </a:r>
            <a:endParaRPr lang="en-US" altLang="zh-CN" sz="4400" b="1" dirty="0">
              <a:latin typeface="Times New Roman" panose="02020603050405020304"/>
              <a:ea typeface="黑体" panose="02010609060101010101" pitchFamily="49" charset="-122"/>
            </a:endParaRPr>
          </a:p>
        </p:txBody>
      </p:sp>
      <p:grpSp>
        <p:nvGrpSpPr>
          <p:cNvPr id="2" name="组合 1"/>
          <p:cNvGrpSpPr/>
          <p:nvPr/>
        </p:nvGrpSpPr>
        <p:grpSpPr>
          <a:xfrm>
            <a:off x="2661864" y="3951730"/>
            <a:ext cx="384810" cy="370220"/>
            <a:chOff x="4112570" y="4196180"/>
            <a:chExt cx="370220" cy="370220"/>
          </a:xfrm>
        </p:grpSpPr>
        <p:sp>
          <p:nvSpPr>
            <p:cNvPr id="13" name="椭圆 12"/>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38" name="Group 234"/>
            <p:cNvGrpSpPr/>
            <p:nvPr/>
          </p:nvGrpSpPr>
          <p:grpSpPr>
            <a:xfrm>
              <a:off x="4217972" y="4293958"/>
              <a:ext cx="159416" cy="174665"/>
              <a:chOff x="1693862" y="4675188"/>
              <a:chExt cx="365125" cy="400050"/>
            </a:xfrm>
            <a:solidFill>
              <a:schemeClr val="bg1"/>
            </a:solidFill>
          </p:grpSpPr>
          <p:sp>
            <p:nvSpPr>
              <p:cNvPr id="39"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40"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41" name="文本框 40"/>
          <p:cNvSpPr txBox="1"/>
          <p:nvPr/>
        </p:nvSpPr>
        <p:spPr>
          <a:xfrm>
            <a:off x="3107022" y="3949068"/>
            <a:ext cx="1280168" cy="338554"/>
          </a:xfrm>
          <a:prstGeom prst="rect">
            <a:avLst/>
          </a:prstGeom>
          <a:noFill/>
        </p:spPr>
        <p:txBody>
          <a:bodyPr wrap="square" rtlCol="0">
            <a:spAutoFit/>
          </a:bodyPr>
          <a:lstStyle/>
          <a:p>
            <a:r>
              <a:rPr lang="zh-CN" altLang="en-US" sz="1600" b="1" dirty="0" smtClean="0">
                <a:latin typeface="Times New Roman" panose="02020603050405020304"/>
                <a:ea typeface="黑体" panose="02010609060101010101" pitchFamily="49" charset="-122"/>
              </a:rPr>
              <a:t>李范</a:t>
            </a:r>
            <a:endParaRPr lang="en-US" altLang="zh-CN" sz="1600" b="1" dirty="0">
              <a:latin typeface="Times New Roman" panose="02020603050405020304"/>
              <a:ea typeface="黑体" panose="02010609060101010101" pitchFamily="49" charset="-122"/>
            </a:endParaRPr>
          </a:p>
        </p:txBody>
      </p:sp>
      <p:grpSp>
        <p:nvGrpSpPr>
          <p:cNvPr id="5" name="组合 4"/>
          <p:cNvGrpSpPr/>
          <p:nvPr/>
        </p:nvGrpSpPr>
        <p:grpSpPr>
          <a:xfrm>
            <a:off x="5264406" y="3939679"/>
            <a:ext cx="384810" cy="370220"/>
            <a:chOff x="4661210" y="4196180"/>
            <a:chExt cx="370220" cy="370220"/>
          </a:xfrm>
        </p:grpSpPr>
        <p:sp>
          <p:nvSpPr>
            <p:cNvPr id="15" name="椭圆 14"/>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4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43" name="文本框 40"/>
          <p:cNvSpPr txBox="1"/>
          <p:nvPr/>
        </p:nvSpPr>
        <p:spPr>
          <a:xfrm>
            <a:off x="5649216" y="3980242"/>
            <a:ext cx="4126695" cy="338554"/>
          </a:xfrm>
          <a:prstGeom prst="rect">
            <a:avLst/>
          </a:prstGeom>
          <a:noFill/>
        </p:spPr>
        <p:txBody>
          <a:bodyPr wrap="square" rtlCol="0">
            <a:spAutoFit/>
          </a:bodyPr>
          <a:lstStyle/>
          <a:p>
            <a:r>
              <a:rPr lang="zh-CN" altLang="en-US" sz="1600" b="1" dirty="0" smtClean="0">
                <a:latin typeface="Times New Roman" panose="02020603050405020304"/>
                <a:ea typeface="黑体" panose="02010609060101010101" pitchFamily="49" charset="-122"/>
              </a:rPr>
              <a:t>中国医科大学</a:t>
            </a:r>
            <a:endParaRPr lang="en-US" altLang="zh-CN" sz="1600" b="1" dirty="0">
              <a:latin typeface="Times New Roman" panose="02020603050405020304"/>
              <a:ea typeface="黑体" panose="02010609060101010101" pitchFamily="49" charset="-122"/>
            </a:endParaRPr>
          </a:p>
        </p:txBody>
      </p:sp>
      <p:sp>
        <p:nvSpPr>
          <p:cNvPr id="44" name="文本框 9"/>
          <p:cNvSpPr txBox="1"/>
          <p:nvPr/>
        </p:nvSpPr>
        <p:spPr>
          <a:xfrm>
            <a:off x="1204340" y="2580274"/>
            <a:ext cx="6974986" cy="769441"/>
          </a:xfrm>
          <a:prstGeom prst="rect">
            <a:avLst/>
          </a:prstGeom>
          <a:noFill/>
        </p:spPr>
        <p:txBody>
          <a:bodyPr wrap="none" rtlCol="0">
            <a:spAutoFit/>
          </a:bodyPr>
          <a:lstStyle/>
          <a:p>
            <a:pPr algn="ctr"/>
            <a:r>
              <a:rPr lang="zh-CN" altLang="en-US" sz="4400" b="1" dirty="0" smtClean="0">
                <a:latin typeface="Times New Roman" panose="02020603050405020304"/>
                <a:ea typeface="黑体" panose="02010609060101010101" pitchFamily="49" charset="-122"/>
              </a:rPr>
              <a:t>社区</a:t>
            </a:r>
            <a:r>
              <a:rPr lang="zh-CN" altLang="en-US" sz="4400" b="1" dirty="0">
                <a:latin typeface="Times New Roman" panose="02020603050405020304"/>
                <a:ea typeface="黑体" panose="02010609060101010101" pitchFamily="49" charset="-122"/>
              </a:rPr>
              <a:t>卫生及后医疗信息管理</a:t>
            </a:r>
            <a:endParaRPr lang="en-US" altLang="zh-CN"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2678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社区卫生服务信息管理</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系统</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系统</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的功能</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ts val="28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）输入</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ts val="28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）查询</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和</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排序</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ts val="28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）统计</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与生成</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报表</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ts val="28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）输出</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ts val="28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5</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）数据共享</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与</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联网</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ts val="28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6</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）数据</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备份与安全</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存储</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ts val="28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7</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）提示</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60098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社区卫生服务信息管理</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系统</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基本功</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能模块</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组成</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）预防</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保健管理</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模块</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基本医疗管理</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模</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）慢性病</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管理</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模块</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档案管理模块</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267765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）相关</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档案的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建立</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1252855" indent="-360680">
              <a:lnSpc>
                <a:spcPct val="150000"/>
              </a:lnSpc>
              <a:buFont typeface="Wingdings" panose="05000000000000000000" pitchFamily="2" charset="2"/>
              <a:buChar char="p"/>
              <a:tabLst>
                <a:tab pos="895350" algn="l"/>
              </a:tabLst>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就诊建</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1252855" indent="-360680">
              <a:lnSpc>
                <a:spcPct val="150000"/>
              </a:lnSpc>
              <a:buFont typeface="Wingdings" panose="05000000000000000000" pitchFamily="2" charset="2"/>
              <a:buChar char="p"/>
              <a:tabLst>
                <a:tab pos="895350" algn="l"/>
              </a:tabLst>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入户建</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836160" y="263525"/>
            <a:ext cx="4445635" cy="4511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5550253" cy="45243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）相关</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档案信息的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填写</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）基本</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）家庭</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和个人基本</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信息</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）个人</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生活行为习惯及预防接种情况</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表</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）周期性</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体检表</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评价及处理</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意见</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框 6"/>
          <p:cNvSpPr txBox="1"/>
          <p:nvPr/>
        </p:nvSpPr>
        <p:spPr>
          <a:xfrm>
            <a:off x="5332237" y="435429"/>
            <a:ext cx="5550253" cy="38779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5</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服务记录</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表</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6</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问题</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目录</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7</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）居民</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健康档案信息卡</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8801453" cy="45243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）相关</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档案信息的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填写</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）填写</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的基本</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要求</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手写：用</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钢笔或圆珠笔书写，不得用铅笔或红色笔书写</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2065655">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字迹</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要清楚，书写要工整</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2065655">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数字</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和编码不要填出</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格外</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2065655">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如果</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填错，用双横线将整笔数码划去，并在原数码上方工整填写正确的数码，切勿在原数码上涂改。</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8801453" cy="406265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）相关</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档案信息的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填写</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）填写</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的基本</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要求</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）记录</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一律用中文填写，无正式译名的病名以及药名等可以例外</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1252855">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数字</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或代码一律用阿拉伯数字填写</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）记录</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应力求通顺、完整、简练、准确</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）及时</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083675" cy="45243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）相关</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档案信息的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填写</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）填写</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的基本</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要求</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1252855" indent="-360680">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5</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）涉及</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到疾病诊断名称时，疾病名称应遵循国际疾病分类标准填写，涉及到疾病中医诊断病名及辨证分型时，应遵循</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中医病证分类与代码</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1252855" indent="-360680">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6</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）对</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转诊患者，门诊医师应负责填写转出原因、转往医院及病历摘要。</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1252855" indent="-360680">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7</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）医师</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应签全名。</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8801453" cy="267765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）相关</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登记</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建立</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健全登记制度，做好登记</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892175">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填写完整、准确，字迹清楚，并妥善保管</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8801453" cy="360098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）相关</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档案的疾病和手术</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分类</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5.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档案的归档与</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保管</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6.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档案的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提供</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7.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卫生信息的统计与</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上报</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8.	</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社区的健康档案表格设计</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38856" y="1498959"/>
            <a:ext cx="1796471" cy="707886"/>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第二节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813613" y="2580273"/>
            <a:ext cx="3786613"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后医疗信息管理</a:t>
            </a:r>
            <a:endParaRPr lang="zh-CN" altLang="en-US"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219450" y="1357644"/>
            <a:ext cx="1390649"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smtClean="0">
                <a:solidFill>
                  <a:schemeClr val="bg1"/>
                </a:solidFill>
                <a:latin typeface="Times New Roman" panose="02020603050405020304"/>
                <a:ea typeface="黑体" panose="02010609060101010101" pitchFamily="49" charset="-122"/>
              </a:rPr>
              <a:t>第一节 </a:t>
            </a:r>
            <a:endParaRPr lang="zh-CN" altLang="en-US" sz="2400" dirty="0">
              <a:solidFill>
                <a:schemeClr val="bg1"/>
              </a:solidFill>
              <a:latin typeface="Times New Roman" panose="02020603050405020304"/>
              <a:ea typeface="黑体" panose="02010609060101010101" pitchFamily="49" charset="-122"/>
            </a:endParaRPr>
          </a:p>
        </p:txBody>
      </p:sp>
      <p:sp>
        <p:nvSpPr>
          <p:cNvPr id="35" name="PA_矩形 8"/>
          <p:cNvSpPr/>
          <p:nvPr>
            <p:custDataLst>
              <p:tags r:id="rId1"/>
            </p:custDataLst>
          </p:nvPr>
        </p:nvSpPr>
        <p:spPr>
          <a:xfrm>
            <a:off x="4715735" y="1401296"/>
            <a:ext cx="3604175"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社区卫生服务信息管理</a:t>
            </a:r>
            <a:endParaRPr lang="en-US" altLang="zh-CN" sz="2400" b="1" kern="0" dirty="0">
              <a:latin typeface="Times New Roman" panose="02020603050405020304"/>
              <a:ea typeface="黑体" panose="02010609060101010101" pitchFamily="49" charset="-122"/>
            </a:endParaRPr>
          </a:p>
        </p:txBody>
      </p:sp>
      <p:sp>
        <p:nvSpPr>
          <p:cNvPr id="38" name="矩形 37"/>
          <p:cNvSpPr/>
          <p:nvPr/>
        </p:nvSpPr>
        <p:spPr>
          <a:xfrm>
            <a:off x="3219451" y="3993674"/>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smtClean="0">
                <a:solidFill>
                  <a:schemeClr val="bg1"/>
                </a:solidFill>
                <a:latin typeface="Times New Roman" panose="02020603050405020304"/>
                <a:ea typeface="黑体" panose="02010609060101010101" pitchFamily="49" charset="-122"/>
              </a:rPr>
              <a:t>第四节 </a:t>
            </a:r>
            <a:endParaRPr lang="zh-CN" altLang="en-US" sz="2400" dirty="0">
              <a:solidFill>
                <a:schemeClr val="bg1"/>
              </a:solidFill>
              <a:latin typeface="Times New Roman" panose="02020603050405020304"/>
              <a:ea typeface="黑体" panose="02010609060101010101" pitchFamily="49" charset="-122"/>
            </a:endParaRPr>
          </a:p>
        </p:txBody>
      </p:sp>
      <p:sp>
        <p:nvSpPr>
          <p:cNvPr id="39" name="PA_矩形 8"/>
          <p:cNvSpPr/>
          <p:nvPr>
            <p:custDataLst>
              <p:tags r:id="rId2"/>
            </p:custDataLst>
          </p:nvPr>
        </p:nvSpPr>
        <p:spPr>
          <a:xfrm>
            <a:off x="4715736" y="4058427"/>
            <a:ext cx="3014922"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满意度调查</a:t>
            </a:r>
            <a:endParaRPr lang="en-US" altLang="zh-CN" sz="2400" b="1" kern="0" dirty="0">
              <a:latin typeface="Times New Roman" panose="02020603050405020304"/>
              <a:ea typeface="黑体" panose="02010609060101010101" pitchFamily="49" charset="-122"/>
            </a:endParaRPr>
          </a:p>
        </p:txBody>
      </p:sp>
      <p:sp>
        <p:nvSpPr>
          <p:cNvPr id="19" name="矩形 18"/>
          <p:cNvSpPr/>
          <p:nvPr/>
        </p:nvSpPr>
        <p:spPr>
          <a:xfrm>
            <a:off x="3219451" y="2236321"/>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smtClean="0">
                <a:solidFill>
                  <a:schemeClr val="bg1"/>
                </a:solidFill>
                <a:latin typeface="Times New Roman" panose="02020603050405020304"/>
                <a:ea typeface="黑体" panose="02010609060101010101" pitchFamily="49" charset="-122"/>
              </a:rPr>
              <a:t>第二节 </a:t>
            </a:r>
            <a:endParaRPr lang="zh-CN" altLang="en-US" sz="2400" dirty="0">
              <a:solidFill>
                <a:schemeClr val="bg1"/>
              </a:solidFill>
              <a:latin typeface="Times New Roman" panose="02020603050405020304"/>
              <a:ea typeface="黑体" panose="02010609060101010101" pitchFamily="49" charset="-122"/>
            </a:endParaRPr>
          </a:p>
        </p:txBody>
      </p:sp>
      <p:sp>
        <p:nvSpPr>
          <p:cNvPr id="20" name="PA_矩形 8"/>
          <p:cNvSpPr/>
          <p:nvPr>
            <p:custDataLst>
              <p:tags r:id="rId3"/>
            </p:custDataLst>
          </p:nvPr>
        </p:nvSpPr>
        <p:spPr>
          <a:xfrm>
            <a:off x="4715736" y="2301074"/>
            <a:ext cx="3014922"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后医疗信息管理</a:t>
            </a:r>
            <a:endParaRPr lang="en-US" altLang="zh-CN" sz="2400" b="1" kern="0" dirty="0">
              <a:latin typeface="Times New Roman" panose="02020603050405020304"/>
              <a:ea typeface="黑体" panose="02010609060101010101" pitchFamily="49" charset="-122"/>
            </a:endParaRPr>
          </a:p>
        </p:txBody>
      </p:sp>
      <p:sp>
        <p:nvSpPr>
          <p:cNvPr id="23" name="矩形 22"/>
          <p:cNvSpPr/>
          <p:nvPr/>
        </p:nvSpPr>
        <p:spPr>
          <a:xfrm>
            <a:off x="3219451" y="3114998"/>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smtClean="0">
                <a:solidFill>
                  <a:schemeClr val="bg1"/>
                </a:solidFill>
                <a:latin typeface="Times New Roman" panose="02020603050405020304"/>
                <a:ea typeface="黑体" panose="02010609060101010101" pitchFamily="49" charset="-122"/>
              </a:rPr>
              <a:t>第三节 </a:t>
            </a:r>
            <a:endParaRPr lang="zh-CN" altLang="en-US" sz="2400" dirty="0">
              <a:solidFill>
                <a:schemeClr val="bg1"/>
              </a:solidFill>
              <a:latin typeface="Times New Roman" panose="02020603050405020304"/>
              <a:ea typeface="黑体" panose="02010609060101010101" pitchFamily="49" charset="-122"/>
            </a:endParaRPr>
          </a:p>
        </p:txBody>
      </p:sp>
      <p:sp>
        <p:nvSpPr>
          <p:cNvPr id="24" name="PA_矩形 8"/>
          <p:cNvSpPr/>
          <p:nvPr>
            <p:custDataLst>
              <p:tags r:id="rId4"/>
            </p:custDataLst>
          </p:nvPr>
        </p:nvSpPr>
        <p:spPr>
          <a:xfrm>
            <a:off x="4715736" y="3179751"/>
            <a:ext cx="3014922"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医疗随访</a:t>
            </a:r>
            <a:endParaRPr lang="en-US" altLang="zh-CN" sz="2400" b="1" kern="0"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43923" y="1344931"/>
            <a:ext cx="8553927" cy="3394472"/>
          </a:xfrm>
        </p:spPr>
        <p:txBody>
          <a:bodyPr/>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sym typeface="Times New Roman" panose="02020603050405020304" pitchFamily="18" charset="0"/>
              </a:rPr>
              <a:t>  1.</a:t>
            </a:r>
            <a:r>
              <a:rPr lang="zh-CN" altLang="en-US" sz="2000">
                <a:solidFill>
                  <a:prstClr val="black"/>
                </a:solidFill>
                <a:latin typeface="黑体" panose="02010609060101010101" pitchFamily="49" charset="-122"/>
                <a:ea typeface="黑体" panose="02010609060101010101" pitchFamily="49" charset="-122"/>
                <a:sym typeface="Times New Roman" panose="02020603050405020304" pitchFamily="18" charset="0"/>
              </a:rPr>
              <a:t>有利于患者的诊治及全身命周期的</a:t>
            </a:r>
            <a:r>
              <a:rPr lang="zh-CN" altLang="en-US" sz="2000"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管理</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sym typeface="Times New Roman" panose="02020603050405020304" pitchFamily="18" charset="0"/>
              </a:rPr>
              <a:t>  2.</a:t>
            </a:r>
            <a:r>
              <a:rPr lang="zh-CN" altLang="en-US" sz="2000">
                <a:solidFill>
                  <a:prstClr val="black"/>
                </a:solidFill>
                <a:latin typeface="黑体" panose="02010609060101010101" pitchFamily="49" charset="-122"/>
                <a:ea typeface="黑体" panose="02010609060101010101" pitchFamily="49" charset="-122"/>
                <a:sym typeface="Times New Roman" panose="02020603050405020304" pitchFamily="18" charset="0"/>
              </a:rPr>
              <a:t>使科研过程更加完整、</a:t>
            </a:r>
            <a:r>
              <a:rPr lang="zh-CN" altLang="en-US" sz="2000"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严密</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sym typeface="Times New Roman" panose="02020603050405020304" pitchFamily="18" charset="0"/>
              </a:rPr>
              <a:t>  3.</a:t>
            </a:r>
            <a:r>
              <a:rPr lang="zh-CN" altLang="en-US" sz="2000">
                <a:solidFill>
                  <a:prstClr val="black"/>
                </a:solidFill>
                <a:latin typeface="黑体" panose="02010609060101010101" pitchFamily="49" charset="-122"/>
                <a:ea typeface="黑体" panose="02010609060101010101" pitchFamily="49" charset="-122"/>
                <a:sym typeface="Times New Roman" panose="02020603050405020304" pitchFamily="18" charset="0"/>
              </a:rPr>
              <a:t>有利于构建和维系医患之间的融洽</a:t>
            </a:r>
            <a:r>
              <a:rPr lang="zh-CN" altLang="en-US" sz="2000"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关系</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sym typeface="Times New Roman" panose="02020603050405020304" pitchFamily="18" charset="0"/>
              </a:rPr>
              <a:t>  4.</a:t>
            </a:r>
            <a:r>
              <a:rPr lang="zh-CN" altLang="en-US" sz="2000">
                <a:solidFill>
                  <a:prstClr val="black"/>
                </a:solidFill>
                <a:latin typeface="黑体" panose="02010609060101010101" pitchFamily="49" charset="-122"/>
                <a:ea typeface="黑体" panose="02010609060101010101" pitchFamily="49" charset="-122"/>
                <a:sym typeface="Times New Roman" panose="02020603050405020304" pitchFamily="18" charset="0"/>
              </a:rPr>
              <a:t>树立医院品牌，增加</a:t>
            </a:r>
            <a:r>
              <a:rPr lang="zh-CN" altLang="en-US" sz="2000"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经济效益</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sym typeface="Times New Roman" panose="02020603050405020304" pitchFamily="18" charset="0"/>
              </a:rPr>
              <a:t>  5.</a:t>
            </a:r>
            <a:r>
              <a:rPr lang="zh-CN" altLang="en-US" sz="2000">
                <a:solidFill>
                  <a:prstClr val="black"/>
                </a:solidFill>
                <a:latin typeface="黑体" panose="02010609060101010101" pitchFamily="49" charset="-122"/>
                <a:ea typeface="黑体" panose="02010609060101010101" pitchFamily="49" charset="-122"/>
                <a:sym typeface="Times New Roman" panose="02020603050405020304" pitchFamily="18" charset="0"/>
              </a:rPr>
              <a:t>提高医疗资源的使用效率</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0" indent="0">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255905" y="5048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、后</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医疗服务的意义与</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目的</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218" y="1329691"/>
            <a:ext cx="8553927" cy="3394472"/>
          </a:xfrm>
        </p:spPr>
        <p:txBody>
          <a:bodyPr/>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1. </a:t>
            </a: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随访出院患者</a:t>
            </a:r>
            <a:endParaRPr lang="en-US" altLang="zh-CN"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2. </a:t>
            </a: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短信问候与</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提醒</a:t>
            </a:r>
            <a:endParaRPr lang="en-US" altLang="zh-CN"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3. </a:t>
            </a: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对患者发布相关的医疗</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信息</a:t>
            </a:r>
            <a:endParaRPr lang="en-US" altLang="zh-CN"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4. </a:t>
            </a: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特色宣传和健康</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教育</a:t>
            </a:r>
            <a:endParaRPr lang="en-US" altLang="zh-CN"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5. </a:t>
            </a: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患者医疗咨询与</a:t>
            </a:r>
            <a:r>
              <a:rPr lang="zh-CN" altLang="en-US" sz="200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预约</a:t>
            </a:r>
            <a:endParaRPr lang="en-US" altLang="zh-CN"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0" indent="0">
              <a:lnSpc>
                <a:spcPct val="150000"/>
              </a:lnSpc>
              <a:buNone/>
              <a:defRPr/>
            </a:pPr>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     6. </a:t>
            </a: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满意度调查</a:t>
            </a:r>
            <a:endParaRPr lang="en-US" altLang="zh-CN"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a:p>
            <a:pPr marL="0" indent="0">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474980" y="435673"/>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二、后</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医疗服务</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000" noProof="1"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60098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三、后</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医疗服务信息管理平台的</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建设</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）后</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医疗服务信息管理平台的特性要求</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35115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易获取</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35115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易部署</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35115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易扩展</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35115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高</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安全性 </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35115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高稳定性</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7807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三、后</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医疗服务信息管理平台的</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建设</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spcBef>
                <a:spcPts val="600"/>
              </a:spcBef>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后</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医疗服务信息管理</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平台的主要功能</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ts val="32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电话</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自动应答及人工</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座席</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管理</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ts val="32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主动</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对患者</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发送</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信息</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ts val="32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患者</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咨询</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ts val="32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进行</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满意</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调查</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ts val="32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5.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投诉</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与</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建议</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受理</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ts val="32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6.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预约</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诊疗</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服务</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ts val="32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7.	</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统计分析</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第三节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3633498" y="2580273"/>
            <a:ext cx="2242922" cy="707886"/>
          </a:xfrm>
          <a:prstGeom prst="rect">
            <a:avLst/>
          </a:prstGeom>
          <a:noFill/>
        </p:spPr>
        <p:txBody>
          <a:bodyPr wrap="none" rtlCol="0">
            <a:spAutoFit/>
          </a:bodyPr>
          <a:lstStyle/>
          <a:p>
            <a:pPr defTabSz="685800"/>
            <a:r>
              <a:rPr lang="zh-CN" altLang="en-US" sz="4000" b="1" kern="0" dirty="0">
                <a:latin typeface="Times New Roman" panose="02020603050405020304"/>
                <a:ea typeface="黑体" panose="02010609060101010101" pitchFamily="49" charset="-122"/>
              </a:rPr>
              <a:t>医疗随访</a:t>
            </a:r>
            <a:endParaRPr lang="en-US" altLang="zh-CN" sz="4000" b="1" kern="0"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1393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的概念</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与</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意义</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概念</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342900">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指医院根据医疗、科研、教学、管理的需要，以通讯或其他的方式与曾在医院就诊的患者保持联系或预约患者定期来医院复查，对患者的疾病疗效、发展情况继续进行追踪观察和指导患者康复所做的</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342900">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本节所提及的随访均指医疗随访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9857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的概念</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与</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意义</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随访的意义</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有利于</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患者的继续治疗和康复</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有利于</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医师总结医疗经验</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避免误诊</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误治、漏诊</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漏</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治</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探索</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某种治疗方式的近期、远期</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治疗</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效果</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	</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探索疾病的发生原因和</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发展</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规律</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5.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帮助</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医院留住患者、提高医疗和管理水平，增加医院</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经济效益</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290848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二、随访</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种类</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）按</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随访实施者的</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级别</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划分</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院</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级</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科室</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级</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医师</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级</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37042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二、随访</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种类</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（二）根据</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随访的目的划分</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预防</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保健</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研究性随访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9875">
              <a:lnSpc>
                <a:spcPct val="150000"/>
              </a:lnSpc>
              <a:buFont typeface="Wingdings" panose="05000000000000000000" pitchFamily="2" charset="2"/>
              <a:buChar char="p"/>
              <a:tabLst>
                <a:tab pos="895350" algn="l"/>
              </a:tabLst>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诊断</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性</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9875">
              <a:lnSpc>
                <a:spcPct val="150000"/>
              </a:lnSpc>
              <a:buFont typeface="Wingdings" panose="05000000000000000000" pitchFamily="2" charset="2"/>
              <a:buChar char="p"/>
              <a:tabLst>
                <a:tab pos="895350" algn="l"/>
              </a:tabLst>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疗效观察</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性</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83181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二、随访</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种类</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（三）根据</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是否常规开展进行划分</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常规</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专题</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9875">
              <a:lnSpc>
                <a:spcPct val="150000"/>
              </a:lnSpc>
              <a:buFont typeface="Wingdings" panose="05000000000000000000" pitchFamily="2" charset="2"/>
              <a:buChar char="p"/>
              <a:tabLst>
                <a:tab pos="895350" algn="l"/>
              </a:tabLst>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行政</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专题随访</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9875">
              <a:lnSpc>
                <a:spcPct val="150000"/>
              </a:lnSpc>
              <a:buFont typeface="Wingdings" panose="05000000000000000000" pitchFamily="2" charset="2"/>
              <a:buChar char="p"/>
              <a:tabLst>
                <a:tab pos="895350" algn="l"/>
              </a:tabLst>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医疗专题随访</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38856" y="1498959"/>
            <a:ext cx="1796471" cy="707886"/>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第一节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041767" y="2580273"/>
            <a:ext cx="5330306"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社区卫生服务信息管理</a:t>
            </a:r>
            <a:endParaRPr lang="en-US" altLang="zh-CN"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465" y="263588"/>
            <a:ext cx="9174889" cy="49847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方式</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1.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门诊随访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家访随访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3.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传统</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信访</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4.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委托</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当地机构（或医疗组织）代</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5.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电话随访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6.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电子邮件随访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7.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微</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信</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8.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网络</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随访平台</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5231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四、随访信息管理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（一）随访</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准备</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组织协调</a:t>
            </a: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相关</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费用的</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保障</a:t>
            </a:r>
            <a:endPar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制定</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计划</a:t>
            </a:r>
            <a:endPar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设计</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1393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四、随访信息管理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（二）确定</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患者</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综合性</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医院：有</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选择性的结合各科专题确定随访病种</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范围</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专科</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医院：可以</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将与专科疾病有关的病种列入</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范围</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根据随访范围，随访工作人员需要将纳入随访队列患者的基本信息添加到随访系统中。</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5243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四、随访信息管理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（三）确定随访的时间</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没有统一的</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规定</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对某一病例进行随访的时间、间隔和期限一般是由临床科室医师根据患者的病情、治疗需要或者随访的研究目的与内容而</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定</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0350" defTabSz="179705">
              <a:lnSpc>
                <a:spcPct val="150000"/>
              </a:lnSpc>
              <a:buFont typeface="Wingdings" panose="05000000000000000000" pitchFamily="2" charset="2"/>
              <a:buChar char="ü"/>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治疗用药副作用较大、病情复杂和危重</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患者：随时随访</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0350">
              <a:lnSpc>
                <a:spcPct val="150000"/>
              </a:lnSpc>
              <a:buFont typeface="Wingdings" panose="05000000000000000000" pitchFamily="2" charset="2"/>
              <a:buChar char="ü"/>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一般</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需长期治疗的慢性患者或疾病恢复慢</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患者：出院</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2-4</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周内应随访一次，此后至少三个月随访</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次</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0350">
              <a:lnSpc>
                <a:spcPct val="150000"/>
              </a:lnSpc>
              <a:buFont typeface="Wingdings" panose="05000000000000000000" pitchFamily="2" charset="2"/>
              <a:buChar char="ü"/>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对</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某些罕见的病例，疑难病例、慢性病或肿瘤</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等</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疾病：可</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终生随访</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1393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四、随访信息管理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（四）患者</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随访及信息记录</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28892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需要将随访日期及随访信息及时、准确、全面地记录于随访系统中</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28892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“随访信息”录入窗口一般设置“其它说明”字段</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28892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如</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患者病故，一定要登记病故时间，以免继续对患者</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28892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如</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对需要继续随访的患者，设置下次随访的时间。</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1393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四、随访信息管理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（五）随访信息统计</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评价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随访疾病发展情况</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统计</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统计指标</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主要</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有：患者</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的生存与死亡情况、生存时间、某种疾病死亡病例从发病至死亡的平均生存期、某种疾病的期内生存率和期内</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死亡率</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等。</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031787" y="2998096"/>
            <a:ext cx="7124700" cy="809625"/>
          </a:xfrm>
          <a:prstGeom prst="rect">
            <a:avLst/>
          </a:prstGeom>
        </p:spPr>
      </p:pic>
      <p:pic>
        <p:nvPicPr>
          <p:cNvPr id="3" name="图片 2"/>
          <p:cNvPicPr>
            <a:picLocks noChangeAspect="1"/>
          </p:cNvPicPr>
          <p:nvPr/>
        </p:nvPicPr>
        <p:blipFill>
          <a:blip r:embed="rId2"/>
          <a:stretch>
            <a:fillRect/>
          </a:stretch>
        </p:blipFill>
        <p:spPr>
          <a:xfrm>
            <a:off x="1231812" y="3807721"/>
            <a:ext cx="6724650" cy="828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1393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四、随访信息管理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（五）随访信息统计</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反映随访工作情况的统计</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统计指标</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主要</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有：某</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时期内常规随访例数、专题随访例数、家访随访例数、接待来访例数、摘录病例摘要例数、处理患者信件数量等。</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358594" y="2931421"/>
            <a:ext cx="4781550" cy="942975"/>
          </a:xfrm>
          <a:prstGeom prst="rect">
            <a:avLst/>
          </a:prstGeom>
        </p:spPr>
      </p:pic>
      <p:pic>
        <p:nvPicPr>
          <p:cNvPr id="5" name="图片 4"/>
          <p:cNvPicPr>
            <a:picLocks noChangeAspect="1"/>
          </p:cNvPicPr>
          <p:nvPr/>
        </p:nvPicPr>
        <p:blipFill>
          <a:blip r:embed="rId2"/>
          <a:stretch>
            <a:fillRect/>
          </a:stretch>
        </p:blipFill>
        <p:spPr>
          <a:xfrm>
            <a:off x="2805782" y="3874396"/>
            <a:ext cx="3952875" cy="752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5243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四、随访信息管理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（五）随访信息统计</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反映</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随访工作情况</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统计</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在实际工作中，我们应尽可能使随访率达到</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90%</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以上</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351155">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随访</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率低的原因</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）信息</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通路</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方面</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）信息源方面</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）信息</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接收</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方面</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）认识</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问题</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38856" y="1498959"/>
            <a:ext cx="1796471" cy="707886"/>
          </a:xfrm>
          <a:prstGeom prst="rect">
            <a:avLst/>
          </a:prstGeom>
          <a:noFill/>
        </p:spPr>
        <p:txBody>
          <a:bodyPr wrap="none" rtlCol="0">
            <a:spAutoFit/>
          </a:bodyPr>
          <a:lstStyle/>
          <a:p>
            <a:pPr algn="ctr"/>
            <a:r>
              <a:rPr lang="zh-CN" altLang="en-US" sz="4000" b="1" dirty="0" smtClean="0">
                <a:latin typeface="Times New Roman" panose="02020603050405020304"/>
                <a:ea typeface="黑体" panose="02010609060101010101" pitchFamily="49" charset="-122"/>
              </a:rPr>
              <a:t>第四节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3339989" y="2580273"/>
            <a:ext cx="2757486" cy="707886"/>
          </a:xfrm>
          <a:prstGeom prst="rect">
            <a:avLst/>
          </a:prstGeom>
          <a:noFill/>
        </p:spPr>
        <p:txBody>
          <a:bodyPr wrap="none" rtlCol="0">
            <a:spAutoFit/>
          </a:bodyPr>
          <a:lstStyle/>
          <a:p>
            <a:pPr defTabSz="685800"/>
            <a:r>
              <a:rPr lang="zh-CN" altLang="en-US" sz="4000" b="1" kern="0" dirty="0">
                <a:latin typeface="Times New Roman" panose="02020603050405020304"/>
                <a:ea typeface="黑体" panose="02010609060101010101" pitchFamily="49" charset="-122"/>
              </a:rPr>
              <a:t>满意度调查</a:t>
            </a:r>
            <a:endParaRPr lang="en-US" altLang="zh-CN" sz="4000" b="1" kern="0"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50774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、满意度</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概念</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342900">
              <a:lnSpc>
                <a:spcPct val="150000"/>
              </a:lnSpc>
              <a:buFont typeface="Wingdings" panose="05000000000000000000" pitchFamily="2" charset="2"/>
              <a:buChar char="p"/>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在心理学中，“满意”代表的是个人内心的一种感受，是人的一种认同与肯定的心理状态</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342900">
              <a:lnSpc>
                <a:spcPct val="150000"/>
              </a:lnSpc>
              <a:buFont typeface="Wingdings" panose="05000000000000000000" pitchFamily="2" charset="2"/>
              <a:buChar char="p"/>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从</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卫生服务的角度来讲，满意度是指人们由于健康、疾病、生命质量等方面的要求而对医疗、保健服务产生的某种期望，并对所获得的医疗、保健服务进行比较后产生的情感状态的反应</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Font typeface="Wingdings" panose="05000000000000000000" pitchFamily="2" charset="2"/>
              <a:buNone/>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本节主要介绍患者的满意度调查和针对于病案信息管理工作的满意度调查。</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06265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卫生服务的定义及</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任务</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一）社区卫生服务的</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定义</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8650">
              <a:lnSpc>
                <a:spcPct val="150000"/>
              </a:lnSpc>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服务，又称社区健康服务，是社区建设的重要组成部分，是指在政府领导、社区参与、上级卫生机构指导下，以基层卫生机构为主体，全科医师为骨干，合理使用社区资源和适宜技术，以人的健康为中心、家庭为单位、老年人、慢性病患者、残疾人等为重点，以解决社区主要卫生问题、满足基本卫生服务需求为目的，融预防、医疗、保健、康复、健康教育、计划生育技术服务等为一体的，有效、经济、方便、综合、连续的基层卫生服务。</a:t>
            </a:r>
            <a:endParaRPr lang="zh-CN" altLang="en-US" sz="2000" dirty="0">
              <a:solidFill>
                <a:srgbClr val="FF0000"/>
              </a:solidFill>
              <a:latin typeface="Times New Roman" panose="020206030504050203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13995" y="819150"/>
            <a:ext cx="8931275" cy="30460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二、满意</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度调查</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意义</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541655" indent="-269875" algn="l">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可以</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为科室考核、医院的管理和发展提供可行的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依据</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541655" indent="-269875" algn="l">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衡量</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医院的医疗服务质量和医德医</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风</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541655" indent="-269875" algn="l">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评价</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医院管理</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业绩</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541655" indent="-269875" algn="l">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找出</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医疗服务工作的薄弱环节，以进一步提高医疗护理质量，改善服务态度，提升患者和职工的满意</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a:t>
            </a:r>
            <a:endParaRPr lang="en-US" altLang="zh-CN" sz="2000" dirty="0">
              <a:latin typeface="Times New Roman" panose="02020603050405020304"/>
              <a:ea typeface="微软雅黑" panose="020B0503020204020204" charset="-122"/>
              <a:cs typeface="微软雅黑" panose="020B0503020204020204" charset="-122"/>
              <a:sym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latin typeface="楷体" panose="02010609060101010101" pitchFamily="49" charset="-122"/>
                <a:ea typeface="楷体" panose="02010609060101010101" pitchFamily="49" charset="-122"/>
              </a:rPr>
              <a:t>病案信息学（第</a:t>
            </a:r>
            <a:r>
              <a:rPr lang="en-US" altLang="zh-CN" sz="1600" dirty="0" smtClean="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版）</a:t>
            </a:r>
            <a:endParaRPr lang="zh-CN" altLang="en-US" sz="1600"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9857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、满意</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度调查的类型</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按调查对象的</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来源</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划分</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内部满意度调查</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260350">
              <a:lnSpc>
                <a:spcPct val="150000"/>
              </a:lnSpc>
              <a:spcBef>
                <a:spcPts val="600"/>
              </a:spcBef>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指关于医院临床医务人员对医院及相关科室工作评价的调查</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外部满意度调查</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260350">
              <a:lnSpc>
                <a:spcPct val="150000"/>
              </a:lnSpc>
              <a:spcBef>
                <a:spcPts val="600"/>
              </a:spcBef>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指关于来院患者或其家属对医院满意度评价的调查</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44737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、满意</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度调查的类型</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（二）按照是否常规</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进行</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划分</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a:t>
            </a: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常规调查</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260350">
              <a:lnSpc>
                <a:spcPct val="150000"/>
              </a:lnSpc>
              <a:spcBef>
                <a:spcPts val="600"/>
              </a:spcBef>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指医院</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日常例行对患者或职工的满意</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调查</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260350">
              <a:lnSpc>
                <a:spcPct val="150000"/>
              </a:lnSpc>
              <a:spcBef>
                <a:spcPts val="600"/>
              </a:spcBef>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如：一些</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医院对全部或抽查的部分出院患者进行的满意度</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调查</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a:lnSpc>
                <a:spcPct val="150000"/>
              </a:lnSpc>
              <a:spcBef>
                <a:spcPts val="600"/>
              </a:spcBef>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专项调查</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a:lnSpc>
                <a:spcPct val="150000"/>
              </a:lnSpc>
              <a:spcBef>
                <a:spcPts val="600"/>
              </a:spcBef>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指医院</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为评测某一特定方面的满意度或对某些科室开展的某项服务的满意度而专门进行</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调查  如：对</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PICC</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专项护理服务的满意度</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15498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四、满意</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度调查的组织者</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和</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对象</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（一）组织者</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288925">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机构</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288925">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第三方：如</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上级卫生行政</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部门</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组织</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（二）对象</a:t>
            </a:r>
            <a:endPar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288925">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外部</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满意</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度：患者</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或</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其</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家属</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288925">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内部</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满意</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度：医院</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的职工</a:t>
            </a:r>
            <a:endPar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a:lnSpc>
                <a:spcPct val="150000"/>
              </a:lnSpc>
              <a:defRPr/>
            </a:pPr>
            <a:endPar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97031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五、满意</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调查方法</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0850">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（一）问卷调查法</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1343025" indent="271780">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最</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常用</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0850">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投诉</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法</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0850">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（三）访谈法</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0850">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（四）电话回访</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0850">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（五）意见箱</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或</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意见</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本</a:t>
            </a:r>
            <a:endPar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61664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六、满意度的调查内容</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0850">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（一）门</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急诊患者</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0350">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对门急诊、医技科室、挂号收费处及其他服务窗口等的医疗流程、服务质量和态度的</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满意</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0850">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（二）住院患者</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0350">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针对</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其所在病区的医护人员技术与服务、病房卫生情况、后勤人员服务、超声、心电图、放射科、检验科等相关科室人员的医疗流程与服务及医院食堂人员服务态度及伙食质量、医药费是否明了、医生收受红包现象</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等</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项目进行调查</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45243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六、满意度的调查内容</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450850">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科的满意度调查内容</a:t>
            </a:r>
            <a:endParaRPr lang="en-US" altLang="zh-CN"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0350">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患者：针对于复印</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病案过程的满意度，通常包括病案复印的流程设计、复印速度、复印件质量、收费合理性、工作人员服务态度和总体满意度</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等</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项目</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0350">
              <a:lnSpc>
                <a:spcPct val="150000"/>
              </a:lnSpc>
              <a:buFont typeface="Wingdings" panose="05000000000000000000" pitchFamily="2" charset="2"/>
              <a:buChar char="Ø"/>
              <a:defRPr/>
            </a:pP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临床医务人员及职能</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后勤</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人员：</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病案回收、病案查询、病案保存、病案借阅和数据统计</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服务</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方面</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0350">
              <a:lnSpc>
                <a:spcPct val="150000"/>
              </a:lnSpc>
              <a:buFont typeface="Wingdings" panose="05000000000000000000" pitchFamily="2" charset="2"/>
              <a:buChar char="Ø"/>
              <a:defRPr/>
            </a:pP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病案</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科</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工作人员：工资</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水平、工作氛围、职业发展、价值认同、总体满意度</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等</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角度</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328930" y="805180"/>
            <a:ext cx="8622030" cy="30460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七</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、满意</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度调查结果的处理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631825" indent="-360680">
              <a:lnSpc>
                <a:spcPct val="150000"/>
              </a:lnSpc>
              <a:buFont typeface="Wingdings" panose="05000000000000000000" pitchFamily="2" charset="2"/>
              <a:buChar char="Ø"/>
              <a:defRPr/>
            </a:pPr>
            <a:r>
              <a:rPr lang="zh-CN" altLang="en-US"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对调查结果进行</a:t>
            </a:r>
            <a:r>
              <a:rPr lang="zh-CN" altLang="en-US"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统计分析，揭示</a:t>
            </a:r>
            <a:r>
              <a:rPr lang="zh-CN" altLang="en-US"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医疗服务中存在</a:t>
            </a:r>
            <a:r>
              <a:rPr lang="zh-CN" altLang="en-US"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问题</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631825" indent="-360680">
              <a:lnSpc>
                <a:spcPct val="150000"/>
              </a:lnSpc>
              <a:buFont typeface="Wingdings" panose="05000000000000000000" pitchFamily="2" charset="2"/>
              <a:buChar char="Ø"/>
              <a:defRPr/>
            </a:pPr>
            <a:r>
              <a:rPr lang="zh-CN" altLang="en-US"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及时</a:t>
            </a:r>
            <a:r>
              <a:rPr lang="zh-CN" altLang="en-US"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向相关管理部门</a:t>
            </a:r>
            <a:r>
              <a:rPr lang="zh-CN" altLang="en-US"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汇报</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631825" indent="-360680">
              <a:lnSpc>
                <a:spcPct val="150000"/>
              </a:lnSpc>
              <a:buFont typeface="Wingdings" panose="05000000000000000000" pitchFamily="2" charset="2"/>
              <a:buChar char="Ø"/>
              <a:defRPr/>
            </a:pPr>
            <a:r>
              <a:rPr lang="zh-CN" altLang="en-US"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对</a:t>
            </a:r>
            <a:r>
              <a:rPr lang="zh-CN" altLang="en-US"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存在的问题进行核实，提出整改处理</a:t>
            </a:r>
            <a:r>
              <a:rPr lang="zh-CN" altLang="en-US"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意见</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631825" indent="-360680">
              <a:lnSpc>
                <a:spcPct val="150000"/>
              </a:lnSpc>
              <a:buFont typeface="Wingdings" panose="05000000000000000000" pitchFamily="2" charset="2"/>
              <a:buChar char="Ø"/>
              <a:defRPr/>
            </a:pPr>
            <a:r>
              <a:rPr lang="zh-CN" altLang="en-US"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限期整改</a:t>
            </a:r>
            <a:endParaRPr lang="en-US" altLang="zh-CN"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marL="631825" indent="-360680">
              <a:lnSpc>
                <a:spcPct val="150000"/>
              </a:lnSpc>
              <a:buFont typeface="Wingdings" panose="05000000000000000000" pitchFamily="2" charset="2"/>
              <a:buChar char="Ø"/>
              <a:defRPr/>
            </a:pPr>
            <a:r>
              <a:rPr lang="zh-CN" altLang="en-US"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定时</a:t>
            </a:r>
            <a:r>
              <a:rPr lang="zh-CN" altLang="en-US"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对相关科室整改情况进行督导</a:t>
            </a:r>
            <a:r>
              <a:rPr lang="zh-CN" altLang="en-US" sz="2000" noProof="1" smtClean="0">
                <a:solidFill>
                  <a:prstClr val="black"/>
                </a:solidFill>
                <a:latin typeface="黑体" panose="02010609060101010101" pitchFamily="49" charset="-122"/>
                <a:ea typeface="黑体" panose="02010609060101010101" pitchFamily="49" charset="-122"/>
                <a:sym typeface="Times New Roman" panose="02020603050405020304" pitchFamily="18" charset="0"/>
              </a:rPr>
              <a:t>检验</a:t>
            </a:r>
            <a:endParaRPr lang="en-US" altLang="zh-CN" sz="20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9"/>
          <p:cNvSpPr txBox="1"/>
          <p:nvPr/>
        </p:nvSpPr>
        <p:spPr>
          <a:xfrm>
            <a:off x="3419540" y="2580274"/>
            <a:ext cx="2544586" cy="76944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B/>
          </a:sp3d>
        </p:spPr>
        <p:txBody>
          <a:bodyPr wrap="none" rtlCol="0">
            <a:spAutoFit/>
          </a:bodyPr>
          <a:lstStyle/>
          <a:p>
            <a:pPr algn="ctr"/>
            <a:r>
              <a:rPr lang="zh-CN" altLang="en-US" sz="4400" b="1" dirty="0" smtClean="0">
                <a:latin typeface="Times New Roman" panose="02020603050405020304"/>
                <a:ea typeface="黑体" panose="02010609060101010101" pitchFamily="49" charset="-122"/>
              </a:rPr>
              <a:t>谢谢观看</a:t>
            </a:r>
            <a:endParaRPr lang="en-US" altLang="zh-CN"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980" y="1833245"/>
            <a:ext cx="8554085" cy="3310255"/>
          </a:xfrm>
        </p:spPr>
        <p:txBody>
          <a:bodyPr/>
          <a:p>
            <a:pPr marL="342900" indent="-342900">
              <a:lnSpc>
                <a:spcPct val="150000"/>
              </a:lnSpc>
              <a:buFont typeface="Wingdings" panose="05000000000000000000" pitchFamily="2" charset="2"/>
              <a:buChar char="Ø"/>
              <a:defRPr/>
            </a:pP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提高人群健康水平、延长寿命、改善生活质量</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342900">
              <a:lnSpc>
                <a:spcPct val="150000"/>
              </a:lnSpc>
              <a:buFont typeface="Wingdings" panose="05000000000000000000" pitchFamily="2" charset="2"/>
              <a:buChar char="Ø"/>
              <a:defRPr/>
            </a:pP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创建</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342900" indent="-342900">
              <a:lnSpc>
                <a:spcPct val="150000"/>
              </a:lnSpc>
              <a:buFont typeface="Wingdings" panose="05000000000000000000" pitchFamily="2" charset="2"/>
              <a:buChar char="Ø"/>
              <a:defRPr/>
            </a:pP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保证</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区域卫生规划的实施、保证医疗卫生体制改革和城镇职工基本医疗保险制度改革的实施</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0" indent="0">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4465" y="43567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卫生服务的定义及</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任务</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社区卫生服务的</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任务</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4495" y="1622425"/>
            <a:ext cx="8624570" cy="2972435"/>
          </a:xfrm>
        </p:spPr>
        <p:txBody>
          <a:bodyPr/>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诊断</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健康教育</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传染病</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、地方病、寄生虫病和慢性非传染性疾病</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防治</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精神卫生服务</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5.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妇女、儿童、老年保健</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0" indent="0">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86690" y="330898"/>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卫生服务的定义及</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任务</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社区卫生服务的工作</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218" y="1634491"/>
            <a:ext cx="8553927" cy="3394472"/>
          </a:xfrm>
        </p:spPr>
        <p:txBody>
          <a:bodyPr/>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6.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医疗</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服务</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7.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社区康复</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8.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计划生育技术服务</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9.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卫生服务信息的收集、整理、统计、分析和</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上报</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0">
              <a:lnSpc>
                <a:spcPct val="150000"/>
              </a:lnSpc>
              <a:buNone/>
              <a:defRPr/>
            </a:pPr>
            <a:r>
              <a:rPr lang="en-US" altLang="zh-CN"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10. </a:t>
            </a:r>
            <a:r>
              <a:rPr lang="zh-CN" altLang="en-US" sz="2000"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其它</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基层卫生服务</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0" indent="0">
              <a:buNone/>
            </a:pPr>
            <a:endParaRPr lang="zh-CN" altLang="en-US" sz="2000"/>
          </a:p>
        </p:txBody>
      </p:sp>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5100" y="395033"/>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卫生服务的定义及</a:t>
            </a: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任务</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社区卫生服务的工作</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52298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（一）社区居民健康信息的类型与</a:t>
            </a: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内容</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9920">
              <a:lnSpc>
                <a:spcPct val="150000"/>
              </a:lnSpc>
              <a:spcBef>
                <a:spcPts val="600"/>
              </a:spcBef>
              <a:spcAft>
                <a:spcPts val="600"/>
              </a:spcAft>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个人</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健康档案：有关个人健康状况的文件</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资料</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9920">
              <a:lnSpc>
                <a:spcPct val="150000"/>
              </a:lnSpc>
              <a:spcBef>
                <a:spcPts val="600"/>
              </a:spcBef>
              <a:spcAft>
                <a:spcPts val="600"/>
              </a:spcAft>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家庭</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健康档案：以家庭为单位的居民健康</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记录</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marL="892175" indent="-263525" defTabSz="892175">
              <a:lnSpc>
                <a:spcPct val="150000"/>
              </a:lnSpc>
              <a:spcBef>
                <a:spcPts val="600"/>
              </a:spcBef>
              <a:spcAft>
                <a:spcPts val="600"/>
              </a:spcAft>
              <a:defRPr/>
            </a:pP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健康档案：以社区为单位，反映社区健康基本现况、环境特征、资源及其利用情况以及存在的公共卫生</a:t>
            </a:r>
            <a:r>
              <a:rPr lang="zh-CN" altLang="en-US" sz="200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等</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问题的</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信息</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161925" y="263588"/>
            <a:ext cx="9174889" cy="36779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a:t>
            </a: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社区居民健康信息管理</a:t>
            </a:r>
            <a:endParaRPr lang="en-US" altLang="zh-CN" sz="28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a:lnSpc>
                <a:spcPct val="150000"/>
              </a:lnSpc>
              <a:defRPr/>
            </a:pPr>
            <a:r>
              <a:rPr lang="zh-CN" altLang="en-US" sz="24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（二）社区居民健康档案管理的意义</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9920">
              <a:lnSpc>
                <a:spcPct val="150000"/>
              </a:lnSpc>
              <a:spcBef>
                <a:spcPts val="600"/>
              </a:spcBef>
              <a:spcAft>
                <a:spcPts val="600"/>
              </a:spcAft>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1.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可以跟踪居民健康状况，满足社区医疗实践的需要</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9920">
              <a:lnSpc>
                <a:spcPct val="150000"/>
              </a:lnSpc>
              <a:spcBef>
                <a:spcPts val="600"/>
              </a:spcBef>
              <a:spcAft>
                <a:spcPts val="600"/>
              </a:spcAft>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有利于进行合理的区域卫生资源划分</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9920">
              <a:lnSpc>
                <a:spcPct val="150000"/>
              </a:lnSpc>
              <a:spcBef>
                <a:spcPts val="600"/>
              </a:spcBef>
              <a:spcAft>
                <a:spcPts val="600"/>
              </a:spcAft>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3.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为</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全科医学提供丰富的教学与科研</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资源</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a:p>
            <a:pPr indent="629920">
              <a:lnSpc>
                <a:spcPct val="150000"/>
              </a:lnSpc>
              <a:spcBef>
                <a:spcPts val="600"/>
              </a:spcBef>
              <a:spcAft>
                <a:spcPts val="600"/>
              </a:spcAft>
              <a:defRPr/>
            </a:pPr>
            <a:r>
              <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4</a:t>
            </a:r>
            <a:r>
              <a:rPr lang="en-US" altLang="zh-CN"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为</a:t>
            </a:r>
            <a:r>
              <a:rPr lang="zh-CN" altLang="en-US" sz="20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评价医疗质量提供依据</a:t>
            </a:r>
            <a:endParaRPr lang="en-US" altLang="zh-CN" sz="2000" noProof="1" smtClean="0">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4805</Words>
  <Application>WPS 演示</Application>
  <PresentationFormat>自定义</PresentationFormat>
  <Paragraphs>451</Paragraphs>
  <Slides>48</Slides>
  <Notes>56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48</vt:i4>
      </vt:variant>
    </vt:vector>
  </HeadingPairs>
  <TitlesOfParts>
    <vt:vector size="60" baseType="lpstr">
      <vt:lpstr>Arial</vt:lpstr>
      <vt:lpstr>宋体</vt:lpstr>
      <vt:lpstr>Wingdings</vt:lpstr>
      <vt:lpstr>Times New Roman</vt:lpstr>
      <vt:lpstr>黑体</vt:lpstr>
      <vt:lpstr>Times New Roman</vt:lpstr>
      <vt:lpstr>楷体</vt:lpstr>
      <vt:lpstr>微软雅黑</vt:lpstr>
      <vt:lpstr>Arial Unicode MS</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Pandada</dc:creator>
  <cp:lastModifiedBy>19930027</cp:lastModifiedBy>
  <cp:revision>184</cp:revision>
  <dcterms:created xsi:type="dcterms:W3CDTF">2019-06-21T02:16:00Z</dcterms:created>
  <dcterms:modified xsi:type="dcterms:W3CDTF">2022-08-21T11:12:18Z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C0FFC4A6AEA443E08828B41C1D906C93</vt:lpwstr>
  </property>
  <property fmtid="{D5CDD505-2E9C-101B-9397-08002B2CF9AE}" pid="3" name="KSOProductBuildVer">
    <vt:lpwstr>2052-11.1.0.11115</vt:lpwstr>
  </property>
</Properties>
</file>